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1" r:id="rId3"/>
    <p:sldMasterId id="2147483673" r:id="rId4"/>
  </p:sldMasterIdLst>
  <p:sldIdLst>
    <p:sldId id="256" r:id="rId5"/>
    <p:sldId id="287" r:id="rId6"/>
    <p:sldId id="290" r:id="rId7"/>
    <p:sldId id="296" r:id="rId8"/>
    <p:sldId id="297" r:id="rId9"/>
    <p:sldId id="271" r:id="rId10"/>
    <p:sldId id="298" r:id="rId11"/>
    <p:sldId id="299" r:id="rId12"/>
    <p:sldId id="300" r:id="rId13"/>
    <p:sldId id="301" r:id="rId14"/>
    <p:sldId id="302" r:id="rId15"/>
    <p:sldId id="274" r:id="rId16"/>
    <p:sldId id="275" r:id="rId17"/>
    <p:sldId id="270" r:id="rId18"/>
    <p:sldId id="277" r:id="rId19"/>
    <p:sldId id="279" r:id="rId20"/>
    <p:sldId id="280" r:id="rId21"/>
    <p:sldId id="281" r:id="rId22"/>
    <p:sldId id="291" r:id="rId23"/>
    <p:sldId id="272" r:id="rId24"/>
    <p:sldId id="283" r:id="rId25"/>
    <p:sldId id="276" r:id="rId26"/>
    <p:sldId id="273" r:id="rId27"/>
    <p:sldId id="305" r:id="rId28"/>
    <p:sldId id="278" r:id="rId29"/>
    <p:sldId id="288" r:id="rId30"/>
    <p:sldId id="258" r:id="rId31"/>
    <p:sldId id="259" r:id="rId32"/>
    <p:sldId id="310" r:id="rId33"/>
    <p:sldId id="306" r:id="rId34"/>
    <p:sldId id="307" r:id="rId35"/>
    <p:sldId id="261" r:id="rId36"/>
    <p:sldId id="260" r:id="rId37"/>
    <p:sldId id="262" r:id="rId38"/>
    <p:sldId id="263" r:id="rId39"/>
    <p:sldId id="265" r:id="rId40"/>
    <p:sldId id="266" r:id="rId41"/>
    <p:sldId id="267" r:id="rId42"/>
    <p:sldId id="268" r:id="rId43"/>
    <p:sldId id="269" r:id="rId44"/>
    <p:sldId id="304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1967F06-A1FF-4099-AE4F-13654C124AE1}">
          <p14:sldIdLst>
            <p14:sldId id="256"/>
          </p14:sldIdLst>
        </p14:section>
        <p14:section name="Section sans titre" id="{AF32A1C2-DF69-43A0-937E-2691F57707E1}">
          <p14:sldIdLst>
            <p14:sldId id="287"/>
            <p14:sldId id="290"/>
            <p14:sldId id="296"/>
            <p14:sldId id="297"/>
            <p14:sldId id="271"/>
            <p14:sldId id="298"/>
            <p14:sldId id="299"/>
            <p14:sldId id="300"/>
            <p14:sldId id="301"/>
            <p14:sldId id="302"/>
            <p14:sldId id="274"/>
            <p14:sldId id="275"/>
            <p14:sldId id="270"/>
            <p14:sldId id="277"/>
            <p14:sldId id="279"/>
            <p14:sldId id="280"/>
            <p14:sldId id="281"/>
            <p14:sldId id="291"/>
            <p14:sldId id="272"/>
            <p14:sldId id="283"/>
            <p14:sldId id="276"/>
            <p14:sldId id="273"/>
            <p14:sldId id="305"/>
            <p14:sldId id="278"/>
            <p14:sldId id="288"/>
            <p14:sldId id="258"/>
            <p14:sldId id="259"/>
            <p14:sldId id="310"/>
            <p14:sldId id="306"/>
            <p14:sldId id="307"/>
            <p14:sldId id="261"/>
            <p14:sldId id="260"/>
            <p14:sldId id="262"/>
            <p14:sldId id="263"/>
            <p14:sldId id="265"/>
            <p14:sldId id="266"/>
            <p14:sldId id="267"/>
            <p14:sldId id="268"/>
            <p14:sldId id="269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7030A0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58" autoAdjust="0"/>
    <p:restoredTop sz="94660"/>
  </p:normalViewPr>
  <p:slideViewPr>
    <p:cSldViewPr snapToGrid="0">
      <p:cViewPr>
        <p:scale>
          <a:sx n="75" d="100"/>
          <a:sy n="75" d="100"/>
        </p:scale>
        <p:origin x="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1E0D1B-685E-47D8-8438-EE5477B2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81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41163-825E-44B9-B433-53F418D8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7A71E0-81DA-4FD6-8DEF-BAF611BBC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C2E3AC-F5F3-4B57-9473-A72855FF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852936-91E3-4D4D-9427-AA9A7C31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0F6CE7-593A-4F0A-8B32-51B8DB2A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89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FF6A10-876C-4CF9-A16E-4EC8D6168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D6ED6C-E727-47D4-B1C7-4E72DD54A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631A5D-A970-4569-9373-6DE19C32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69652C-00DD-4A70-9628-7EBF6625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C9F081-6643-4DE5-A9FF-2551183E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1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A41C0-37DF-4380-84DA-0B617F5D9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A92ED1-35A2-433C-8A29-5A9915E50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0AFB64-F828-4D25-BBC8-00B747CD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0D6502-31DF-4564-8B50-AD1FB9C6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63E25B-CEAD-4267-BF8E-C564C4C9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477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21BF15-428C-4D17-9349-FDC766B4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F72B0-9781-4436-897D-E6BC66C6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4D7228-AB0A-4BBE-B316-B64B8714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A454CA-E744-4606-AB9D-C25E2567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054695-BAE0-47F1-872F-CB738392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103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E4436-EE81-4EE4-B2D5-D4789C35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CB0441-0206-4427-80F7-F9B874BB0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0477FB-EEE2-4653-8E29-AD29A7BA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80F45E-67EF-411D-BCF4-DE2F5871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2042C9-8CF9-4AF2-97EE-6E2A44BB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48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B287D-A3B7-4421-AE24-3FA7F843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4A14CA-2E37-4A1A-84BC-55C14139E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BCDF5A-EB53-4784-A1CC-D4A5EF84D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474933-1B0F-415D-85B7-472B8EC5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6CE99D-0E76-4AEC-8118-6C48692B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1F5656-3719-40E2-97BD-FB150726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977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3CDE71-ED7C-4FE8-8467-61C8697C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EBB9D4-2B48-4C2A-AD90-82A70AB13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73064B-566C-4AEA-9BBC-BE729560A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2F0346-5E5B-4A78-8462-0465BF882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58CF2C-9958-4AD8-82B9-31A53834C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10DB92E-656B-4DF9-9D07-AF985048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9D5863-9D15-429C-8D7D-E88A4B86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8AA463-298A-42CB-8CF9-3E317305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151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8B89A-7F63-4E6D-9F03-C8B502FC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88BAA9-9D62-460B-8342-97B0E447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017EB5-B535-4D41-992C-F7475029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5E158C-E738-4267-A377-E5C4E086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751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B86184-8AE7-461F-B37B-8D214418A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E9B126-A22E-4578-8022-C5FF1A86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91F94A-439B-4A4E-81C9-EA26A1EE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07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401D00-A4F9-4300-92C3-D485572F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37E76C-9C25-46F6-9251-87A17201B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8DFDBF-58EC-4F3B-8D56-01394A7D5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AFCDCC-B53B-40CF-B98B-021825B6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045015-E35C-4A84-8E01-D142BA64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FE12EF-D93B-440A-8236-70F879E2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55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AC57E-3E91-48F2-A1D2-2AAFB000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CE2492-3F63-4680-8318-D2B783EF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15E40B-ACFA-4982-987F-F6B9D6B7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C71E8F-6529-4D14-AB7D-45D0DCCA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E821B3-0745-4CE7-8038-03649140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501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667730-C15A-40F3-908F-749BA2BC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3E0F05D-701B-4B31-BC8F-8F8EB0471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8D5080-4F5D-432F-8695-98A67AFBE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539104-77AE-4FEA-97F9-64BA2CDE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D71D60-C93F-4F6B-8079-36CDB7B15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FEDB28-3271-419F-835C-BDE13B73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839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F9EA2-69E6-4E53-AAE3-78339286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F76331-A60C-43A1-994E-F1E530734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F7CE3E-597D-4A3C-8BD8-5F42D58E5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43BBFF-C65C-48D3-8E5B-F1737F9A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44086D-CB65-4712-8FDA-716FC445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67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D0B9046-2204-4A1C-A726-A259D17D0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4BED5B-AEDF-4D0B-9381-4F4021564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45BD6B-766B-4174-9EC9-9EB586458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101201-C3A7-4E13-B3DA-7E5A991D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D2731-BE61-4C2D-939D-147727B5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00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BD15C-CAD4-46EB-9638-8762B3DA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C5E5B6-D05F-44C3-82EB-51520BF66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F00178-A887-403E-BF47-432E379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35D36C-D74C-4606-B4F6-5287D463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9A3784-5C7F-4308-854B-E086C29C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8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C224D-DB93-489E-93C9-3D659FB6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F1357D-CE89-47FB-8FCC-F64280EB2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F25BB3-19D3-4023-A325-A900E3B69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19C313-6F8B-4AA5-A99A-F0DDFBD0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944F60-34FD-4927-B228-319A3E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32ED9B-4432-4115-BC43-51DE5309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95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F457B-6FA2-41F1-9B6D-9EC1139D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C6F36-C3F5-4C23-B119-22B725E4D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F05B72-C4AA-4923-B27B-D427FD4D9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AB8672-32D0-4FB7-AD46-4416C6502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C9BA54-0663-43F9-AED3-692CA03CB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2A2699-3F2A-4635-BE0B-61F15A42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112D17-B149-4CB3-8C55-7876BB0A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C51BF39-B18C-47E5-AD9C-1B19FB65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5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843F-6146-485E-AB7E-79736E9F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71B3AB-6E05-4DB2-BBE5-E644DDCD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FF83C7-3949-4277-AAFF-02BB46DE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CD12AC-71FE-4EB7-B036-52FE3804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734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9F56D1-622D-4010-9B41-009BC131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56ED853-D354-476D-A8A9-92F99481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AE6EFC-9F60-4BFE-AFC6-E2ABC499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7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00996-A64C-4797-882B-6B6961BE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1ABC89-7426-404E-BADD-239BCA757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692066-AC61-41F7-B3C5-E9B93BB83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F1F4DB-BD09-4C62-903D-06530659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93B2B5-A13B-489F-B3D9-5E00F07D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46F76-CEB4-4EE4-B07B-6D813FF6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25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811C1-B0F5-436B-AF3D-A917900F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9BA6D7-8832-472B-BE11-ABDB0802A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274F92-3BB8-4CE9-B0F5-319E33AE8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62A423-986A-43C8-94EA-3CDCB2B0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70B69-0343-412C-B4C0-BDCB86503D8C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EE6889-7B1D-459A-8118-4DF571B2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34F4D8-DFA8-43AE-918B-2C23ACF9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0" y="0"/>
            <a:ext cx="25769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0" y="0"/>
            <a:ext cx="2576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14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1" y="0"/>
            <a:ext cx="1778558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Passage de props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State &amp; Event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Container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Reducer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4767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79926E4-C511-4777-A929-D3E6B6A2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DB489B-E56D-438B-B35A-01B39F6D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C3FEF5-2498-4428-8FD6-FBB6C8C30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B9BB6-EBAA-4E73-B187-6B238E06E3F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687299-AF62-4675-89B3-9D03CC31A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BB9D8B-342C-4A1F-88D0-74720F735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1D7C-B247-4D34-ABB2-4F8EFD0F91F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0F19F-D47A-4A0E-817D-89FE6C8F681B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BB6FA4F-EFF1-4ED5-9DA8-8DC018F7896B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E73593-E614-4B34-AA45-A6F2DA5718DC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ED38ACD-E61D-45BA-9E06-B201566BD0BF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81F969-0FC1-4FAC-BF7F-4F2E22EB9271}"/>
              </a:ext>
            </a:extLst>
          </p:cNvPr>
          <p:cNvSpPr txBox="1"/>
          <p:nvPr userDrawn="1"/>
        </p:nvSpPr>
        <p:spPr>
          <a:xfrm>
            <a:off x="0" y="0"/>
            <a:ext cx="1889089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>
                <a:latin typeface="Cambria" panose="02040503050406030204" pitchFamily="18" charset="0"/>
              </a:rPr>
              <a:t>Récap</a:t>
            </a:r>
            <a:r>
              <a:rPr lang="en-US" dirty="0">
                <a:latin typeface="Cambria" panose="02040503050406030204" pitchFamily="18" charset="0"/>
              </a:rPr>
              <a:t>’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</a:rPr>
              <a:t>TP </a:t>
            </a:r>
            <a:r>
              <a:rPr lang="en-US" dirty="0" err="1">
                <a:latin typeface="Cambria" panose="02040503050406030204" pitchFamily="18" charset="0"/>
              </a:rPr>
              <a:t>LightHouse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</a:rPr>
              <a:t>TODO-LIST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</a:rPr>
              <a:t>Intro middleware </a:t>
            </a:r>
            <a:br>
              <a:rPr lang="en-US" dirty="0">
                <a:latin typeface="Cambria" panose="02040503050406030204" pitchFamily="18" charset="0"/>
              </a:rPr>
            </a:b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</a:rPr>
              <a:t>Intro </a:t>
            </a:r>
            <a:r>
              <a:rPr lang="en-US" dirty="0" err="1">
                <a:latin typeface="Cambria" panose="02040503050406030204" pitchFamily="18" charset="0"/>
              </a:rPr>
              <a:t>Serveur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</a:rPr>
              <a:t>Intro Socket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0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CF25FB-67BD-48A0-9830-510E8292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33C3-2315-4262-A8DC-8A2428EACC4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DB742-FC81-48B9-AB94-4749FCA19E6F}"/>
              </a:ext>
            </a:extLst>
          </p:cNvPr>
          <p:cNvSpPr/>
          <p:nvPr userDrawn="1"/>
        </p:nvSpPr>
        <p:spPr>
          <a:xfrm>
            <a:off x="1" y="0"/>
            <a:ext cx="177855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E03E7B-3BEF-485D-9206-949AC904B368}"/>
              </a:ext>
            </a:extLst>
          </p:cNvPr>
          <p:cNvSpPr txBox="1"/>
          <p:nvPr userDrawn="1"/>
        </p:nvSpPr>
        <p:spPr>
          <a:xfrm>
            <a:off x="0" y="0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181FB-FFDA-466D-A9C1-86519AB5AEED}"/>
              </a:ext>
            </a:extLst>
          </p:cNvPr>
          <p:cNvSpPr txBox="1"/>
          <p:nvPr userDrawn="1"/>
        </p:nvSpPr>
        <p:spPr>
          <a:xfrm>
            <a:off x="1" y="0"/>
            <a:ext cx="1778558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ambria" panose="02040503050406030204" pitchFamily="18" charset="0"/>
              </a:rPr>
              <a:t>Plan de cours</a:t>
            </a: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Passage de props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Cambria" panose="02040503050406030204" pitchFamily="18" charset="0"/>
              </a:rPr>
              <a:t>State &amp; Event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Container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Reducer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dirty="0" err="1">
                <a:latin typeface="Cambria" panose="02040503050406030204" pitchFamily="18" charset="0"/>
              </a:rPr>
              <a:t>Redux</a:t>
            </a:r>
            <a:r>
              <a:rPr lang="fr-FR" dirty="0">
                <a:latin typeface="Cambria" panose="02040503050406030204" pitchFamily="18" charset="0"/>
              </a:rPr>
              <a:t> –</a:t>
            </a:r>
            <a:br>
              <a:rPr lang="fr-FR" dirty="0">
                <a:latin typeface="Cambria" panose="02040503050406030204" pitchFamily="18" charset="0"/>
              </a:rPr>
            </a:br>
            <a:r>
              <a:rPr lang="fr-FR" dirty="0">
                <a:latin typeface="Cambria" panose="02040503050406030204" pitchFamily="18" charset="0"/>
              </a:rPr>
              <a:t>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35846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jpe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E2150F-4BFE-4D97-8F21-5A4463233BB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50160" y="0"/>
            <a:ext cx="9641840" cy="80264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</a:rPr>
              <a:t>J - 7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C39BF9-6783-4B47-92E0-086B6996CCB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794000" y="1097280"/>
            <a:ext cx="9144000" cy="443992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Planning : 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Récap’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TP </a:t>
            </a:r>
            <a:r>
              <a:rPr lang="fr-FR" dirty="0" err="1"/>
              <a:t>LightHouse</a:t>
            </a:r>
            <a:endParaRPr lang="fr-FR" dirty="0"/>
          </a:p>
          <a:p>
            <a:pPr lvl="1">
              <a:lnSpc>
                <a:spcPct val="200000"/>
              </a:lnSpc>
            </a:pPr>
            <a:r>
              <a:rPr lang="fr-FR" dirty="0"/>
              <a:t>Introduction aux middleware </a:t>
            </a:r>
          </a:p>
          <a:p>
            <a:pPr lvl="1">
              <a:lnSpc>
                <a:spcPct val="200000"/>
              </a:lnSpc>
            </a:pPr>
            <a:r>
              <a:rPr lang="fr-FR" dirty="0"/>
              <a:t>Intro Serveur / Intro Socket</a:t>
            </a:r>
          </a:p>
        </p:txBody>
      </p:sp>
    </p:spTree>
    <p:extLst>
      <p:ext uri="{BB962C8B-B14F-4D97-AF65-F5344CB8AC3E}">
        <p14:creationId xmlns:p14="http://schemas.microsoft.com/office/powerpoint/2010/main" val="155806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421924" y="0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37900C-D4F1-4B7B-B5F1-A112F73CB0A2}"/>
              </a:ext>
            </a:extLst>
          </p:cNvPr>
          <p:cNvSpPr txBox="1"/>
          <p:nvPr/>
        </p:nvSpPr>
        <p:spPr>
          <a:xfrm>
            <a:off x="1853512" y="523220"/>
            <a:ext cx="932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Maintenant il faut configurer le store, et y donner accès :</a:t>
            </a:r>
            <a:br>
              <a:rPr lang="fr-FR" dirty="0"/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D6941A-4E32-4E13-A146-5A134A83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979" y="863453"/>
            <a:ext cx="4078115" cy="9419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E155F0-29CE-4398-9BFF-52B31218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979" y="1935123"/>
            <a:ext cx="4374420" cy="9578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1BBB9A7-E9AA-4E44-B589-4E63F4B71CDC}"/>
              </a:ext>
            </a:extLst>
          </p:cNvPr>
          <p:cNvSpPr txBox="1"/>
          <p:nvPr/>
        </p:nvSpPr>
        <p:spPr>
          <a:xfrm>
            <a:off x="1853512" y="2351290"/>
            <a:ext cx="93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6EC41BA-AFB9-4549-A458-1FF88C83F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964" y="2951701"/>
            <a:ext cx="4591050" cy="16954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F60601F-A57A-430D-9606-082CFEA5DC80}"/>
              </a:ext>
            </a:extLst>
          </p:cNvPr>
          <p:cNvSpPr txBox="1"/>
          <p:nvPr/>
        </p:nvSpPr>
        <p:spPr>
          <a:xfrm>
            <a:off x="5065799" y="4267772"/>
            <a:ext cx="3114429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Store/index.js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D5C3DB6-00C8-4E89-9EC7-BA74442AA156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27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421924" y="0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37900C-D4F1-4B7B-B5F1-A112F73CB0A2}"/>
              </a:ext>
            </a:extLst>
          </p:cNvPr>
          <p:cNvSpPr txBox="1"/>
          <p:nvPr/>
        </p:nvSpPr>
        <p:spPr>
          <a:xfrm>
            <a:off x="1779371" y="922001"/>
            <a:ext cx="93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Modifier le index.js à la racine comme suit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ED92A8-8E9A-47CF-B1C6-E5850B8F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66" y="1401952"/>
            <a:ext cx="6522141" cy="43975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12C856B-7B54-4101-A540-F36180CC34BA}"/>
              </a:ext>
            </a:extLst>
          </p:cNvPr>
          <p:cNvSpPr txBox="1"/>
          <p:nvPr/>
        </p:nvSpPr>
        <p:spPr>
          <a:xfrm>
            <a:off x="1894701" y="6096000"/>
            <a:ext cx="93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Essayez un </a:t>
            </a:r>
            <a:r>
              <a:rPr lang="fr-FR" dirty="0" err="1"/>
              <a:t>yarn</a:t>
            </a:r>
            <a:r>
              <a:rPr lang="fr-FR" dirty="0"/>
              <a:t> start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12138D-7495-4891-9891-F0B47CCC1E61}"/>
              </a:ext>
            </a:extLst>
          </p:cNvPr>
          <p:cNvSpPr txBox="1"/>
          <p:nvPr/>
        </p:nvSpPr>
        <p:spPr>
          <a:xfrm>
            <a:off x="8626007" y="1779374"/>
            <a:ext cx="362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Méthode permettant de modifier le dom sur la base du dom virtuel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8074AAC-5604-46D4-897D-DD28AB92CAB5}"/>
              </a:ext>
            </a:extLst>
          </p:cNvPr>
          <p:cNvCxnSpPr/>
          <p:nvPr/>
        </p:nvCxnSpPr>
        <p:spPr>
          <a:xfrm>
            <a:off x="6096000" y="2137719"/>
            <a:ext cx="2530007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B7CAFA2-F504-49FC-B346-166D32F46F54}"/>
              </a:ext>
            </a:extLst>
          </p:cNvPr>
          <p:cNvSpPr txBox="1"/>
          <p:nvPr/>
        </p:nvSpPr>
        <p:spPr>
          <a:xfrm>
            <a:off x="8626007" y="2460884"/>
            <a:ext cx="362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Méthode permettant d’</a:t>
            </a:r>
            <a:r>
              <a:rPr lang="fr-FR" dirty="0" err="1">
                <a:solidFill>
                  <a:srgbClr val="FFFF00"/>
                </a:solidFill>
                <a:highlight>
                  <a:srgbClr val="000000"/>
                </a:highlight>
              </a:rPr>
              <a:t>accèder</a:t>
            </a:r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 au store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5715F48-EFB7-4378-AE5D-57688749D4B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70666" y="2405110"/>
            <a:ext cx="2055341" cy="37894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C60BD9A-ACB3-431F-9357-E7F28C68FF55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078627" y="392668"/>
            <a:ext cx="3499024" cy="115448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E60D11D3-E936-47B9-ADF9-7DB2F8A87F5E}"/>
              </a:ext>
            </a:extLst>
          </p:cNvPr>
          <p:cNvSpPr txBox="1"/>
          <p:nvPr/>
        </p:nvSpPr>
        <p:spPr>
          <a:xfrm>
            <a:off x="8577651" y="208002"/>
            <a:ext cx="362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Permet de transpiler d’ES6 en ES5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65DDC45-6AD0-4519-9DC1-2D67CC47EA3B}"/>
              </a:ext>
            </a:extLst>
          </p:cNvPr>
          <p:cNvSpPr txBox="1"/>
          <p:nvPr/>
        </p:nvSpPr>
        <p:spPr>
          <a:xfrm>
            <a:off x="8626007" y="4306197"/>
            <a:ext cx="3620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On encadre notre composant app avec provider, un High </a:t>
            </a:r>
            <a:r>
              <a:rPr lang="fr-FR" dirty="0" err="1">
                <a:solidFill>
                  <a:srgbClr val="FFFF00"/>
                </a:solidFill>
                <a:highlight>
                  <a:srgbClr val="000000"/>
                </a:highlight>
              </a:rPr>
              <a:t>Order</a:t>
            </a:r>
            <a:r>
              <a:rPr lang="fr-FR" dirty="0">
                <a:solidFill>
                  <a:srgbClr val="FFFF00"/>
                </a:solidFill>
                <a:highlight>
                  <a:srgbClr val="000000"/>
                </a:highlight>
              </a:rPr>
              <a:t> Composant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156C866-C13C-45F8-A75B-841BF59D3AE3}"/>
              </a:ext>
            </a:extLst>
          </p:cNvPr>
          <p:cNvCxnSpPr/>
          <p:nvPr/>
        </p:nvCxnSpPr>
        <p:spPr>
          <a:xfrm flipH="1" flipV="1">
            <a:off x="5276335" y="4324865"/>
            <a:ext cx="3301316" cy="43248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E101BA65-3162-4211-9802-F765E50BEE50}"/>
              </a:ext>
            </a:extLst>
          </p:cNvPr>
          <p:cNvSpPr txBox="1"/>
          <p:nvPr/>
        </p:nvSpPr>
        <p:spPr>
          <a:xfrm>
            <a:off x="1779371" y="444371"/>
            <a:ext cx="93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 donner accès au store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CCD5669-0978-412D-BF44-5B5FD1992BC9}"/>
              </a:ext>
            </a:extLst>
          </p:cNvPr>
          <p:cNvSpPr txBox="1"/>
          <p:nvPr/>
        </p:nvSpPr>
        <p:spPr>
          <a:xfrm>
            <a:off x="7702730" y="3488845"/>
            <a:ext cx="1256446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FFFF00"/>
                </a:highlight>
              </a:rPr>
              <a:t>index.js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45D781C-BC9E-4737-BA93-562469346FB7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010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timer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1" y="454345"/>
            <a:ext cx="6696721" cy="273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Reprenons le TP : le bouton on/off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Complétons le avec </a:t>
            </a:r>
            <a:r>
              <a:rPr lang="fr-FR" sz="1600" dirty="0" err="1"/>
              <a:t>className</a:t>
            </a:r>
            <a:r>
              <a:rPr lang="fr-FR" sz="1600" dirty="0"/>
              <a:t> : nous aurons une </a:t>
            </a:r>
            <a:r>
              <a:rPr lang="fr-FR" sz="1600" dirty="0" err="1"/>
              <a:t>classeName</a:t>
            </a:r>
            <a:r>
              <a:rPr lang="fr-FR" sz="1600" dirty="0"/>
              <a:t>  </a:t>
            </a:r>
            <a:r>
              <a:rPr lang="fr-FR" u="sng" dirty="0"/>
              <a:t>app—night </a:t>
            </a:r>
            <a:r>
              <a:rPr lang="fr-FR" sz="1600" dirty="0"/>
              <a:t>qui correspondra à un background noir.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Il faut donc que cette class soit présente uniquement lorsque la lumière est éteinte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Pour plus de réalisme, utilisez du conditionnel pour afficher le mot ON quand la lumière est éteinte et OFF quand elle est allumée.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283D68-E678-4F64-8B68-ABBAF4F3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043" y="396567"/>
            <a:ext cx="3612554" cy="39852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EDDEDF9-FAF9-483A-898C-4970A6F03859}"/>
              </a:ext>
            </a:extLst>
          </p:cNvPr>
          <p:cNvSpPr txBox="1"/>
          <p:nvPr/>
        </p:nvSpPr>
        <p:spPr>
          <a:xfrm>
            <a:off x="1757321" y="3721196"/>
            <a:ext cx="6787661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Pour info :  </a:t>
            </a:r>
            <a:r>
              <a:rPr lang="fr-FR" sz="1600" dirty="0"/>
              <a:t>pour définir une </a:t>
            </a:r>
            <a:r>
              <a:rPr lang="fr-FR" sz="1600" dirty="0" err="1"/>
              <a:t>className</a:t>
            </a:r>
            <a:r>
              <a:rPr lang="fr-FR" sz="1600" dirty="0"/>
              <a:t> il faut créer une constante avant le return, dans le composant.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313461D-2A94-4531-BABC-7F4907DAF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949" y="3977054"/>
            <a:ext cx="3145180" cy="14591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0E807F7-77AE-4980-AB58-A81463132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60" y="4706606"/>
            <a:ext cx="6228682" cy="202415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2462282-E937-439E-A490-91EBC8DBCB2D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155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timer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1" y="454345"/>
            <a:ext cx="6696721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Modification du composant</a:t>
            </a:r>
          </a:p>
        </p:txBody>
      </p:sp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312E15C5-CBC0-4308-A973-3A6A3802C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5" t="530" r="13401" b="-530"/>
          <a:stretch/>
        </p:blipFill>
        <p:spPr bwMode="auto">
          <a:xfrm>
            <a:off x="1891146" y="1724891"/>
            <a:ext cx="3564081" cy="391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C910C4F1-66EF-42F8-A172-DA5B7A241961}"/>
              </a:ext>
            </a:extLst>
          </p:cNvPr>
          <p:cNvGrpSpPr/>
          <p:nvPr/>
        </p:nvGrpSpPr>
        <p:grpSpPr>
          <a:xfrm>
            <a:off x="6352800" y="1044482"/>
            <a:ext cx="5207998" cy="5611035"/>
            <a:chOff x="1946428" y="994786"/>
            <a:chExt cx="5207998" cy="561103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7109854-9927-45B2-AE89-AB445F509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6428" y="994786"/>
              <a:ext cx="5207998" cy="5611035"/>
            </a:xfrm>
            <a:prstGeom prst="rect">
              <a:avLst/>
            </a:prstGeom>
          </p:spPr>
        </p:pic>
        <p:sp>
          <p:nvSpPr>
            <p:cNvPr id="11" name="AutoShape 2" descr="Image associÃ©e">
              <a:extLst>
                <a:ext uri="{FF2B5EF4-FFF2-40B4-BE49-F238E27FC236}">
                  <a16:creationId xmlns:a16="http://schemas.microsoft.com/office/drawing/2014/main" id="{3E2954B2-CAC2-4EFC-AB69-E5EC4D55A8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12EB9845-5099-4E1C-BD08-949E13B4D500}"/>
                </a:ext>
              </a:extLst>
            </p:cNvPr>
            <p:cNvCxnSpPr>
              <a:cxnSpLocks/>
            </p:cNvCxnSpPr>
            <p:nvPr/>
          </p:nvCxnSpPr>
          <p:spPr>
            <a:xfrm>
              <a:off x="2041490" y="1426866"/>
              <a:ext cx="32037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BD2C3485-9028-4160-9AB4-A56B605EFFC5}"/>
                </a:ext>
              </a:extLst>
            </p:cNvPr>
            <p:cNvCxnSpPr>
              <a:cxnSpLocks/>
            </p:cNvCxnSpPr>
            <p:nvPr/>
          </p:nvCxnSpPr>
          <p:spPr>
            <a:xfrm>
              <a:off x="2172119" y="2342103"/>
              <a:ext cx="0" cy="12392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FAC86940-A793-4983-8B7D-AA76BD9B88C2}"/>
                </a:ext>
              </a:extLst>
            </p:cNvPr>
            <p:cNvCxnSpPr>
              <a:cxnSpLocks/>
            </p:cNvCxnSpPr>
            <p:nvPr/>
          </p:nvCxnSpPr>
          <p:spPr>
            <a:xfrm>
              <a:off x="2863781" y="4221982"/>
              <a:ext cx="19192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3AE87B53-5EE0-43E9-9CE4-2D4EB2B5775F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04" y="5077766"/>
              <a:ext cx="19192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70C37ED9-9BD9-4D90-A352-BC4EF1A84B43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6085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timer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09AEDE6-6F25-4FFC-9187-171069DD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86" y="798245"/>
            <a:ext cx="2955492" cy="36657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1" y="454345"/>
            <a:ext cx="6100489" cy="490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Reprenons le TP d’hier : le bouton on/off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On veut qu’une fois que l’on clique (alors que la lumière est éteinte) on lance un timer.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A la fin de ce timer on éteindra la lumière.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La durée du timer proviendra de l’input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Par défaut de 1000ms.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On veut qu’a chaque modification de l’input on envoie la nouvelle valeur du timer au state.</a:t>
            </a:r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dirty="0">
                <a:sym typeface="Wingdings" panose="05000000000000000000" pitchFamily="2" charset="2"/>
              </a:rPr>
              <a:t> On va donc commencer par balader cette valeur d’input depuis le </a:t>
            </a:r>
            <a:r>
              <a:rPr lang="fr-FR" sz="1600" b="1" dirty="0">
                <a:highlight>
                  <a:srgbClr val="00FF00"/>
                </a:highlight>
                <a:sym typeface="Wingdings" panose="05000000000000000000" pitchFamily="2" charset="2"/>
              </a:rPr>
              <a:t>Composant-&gt;Container-&gt;Action-&gt;Reducer</a:t>
            </a:r>
            <a:endParaRPr lang="fr-FR" sz="1600" b="1" dirty="0"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32C0B01-EABE-44F2-ABB1-4C926BF663BB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176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timer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Le composant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CCAA8-79DF-4CD8-B7FE-FAFAB5CE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6" r="28382"/>
          <a:stretch/>
        </p:blipFill>
        <p:spPr>
          <a:xfrm>
            <a:off x="2334567" y="1570498"/>
            <a:ext cx="2270927" cy="418457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43375DCB-CD28-4CE8-9E7F-BFBE5AE05E85}"/>
              </a:ext>
            </a:extLst>
          </p:cNvPr>
          <p:cNvGrpSpPr/>
          <p:nvPr/>
        </p:nvGrpSpPr>
        <p:grpSpPr>
          <a:xfrm>
            <a:off x="4963260" y="1472445"/>
            <a:ext cx="6694213" cy="4380683"/>
            <a:chOff x="1858319" y="1085221"/>
            <a:chExt cx="6694213" cy="438068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DCE2E3A-1453-4A56-8EF3-51AE8643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8319" y="1085221"/>
              <a:ext cx="6694213" cy="4380683"/>
            </a:xfrm>
            <a:prstGeom prst="rect">
              <a:avLst/>
            </a:prstGeom>
          </p:spPr>
        </p:pic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DB45B23-5AD1-4CA7-AA91-691F215CB890}"/>
                </a:ext>
              </a:extLst>
            </p:cNvPr>
            <p:cNvCxnSpPr/>
            <p:nvPr/>
          </p:nvCxnSpPr>
          <p:spPr>
            <a:xfrm>
              <a:off x="3737987" y="1336431"/>
              <a:ext cx="4923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A5252BC0-537D-4E0B-A65F-78FB21CEA424}"/>
                </a:ext>
              </a:extLst>
            </p:cNvPr>
            <p:cNvCxnSpPr>
              <a:cxnSpLocks/>
            </p:cNvCxnSpPr>
            <p:nvPr/>
          </p:nvCxnSpPr>
          <p:spPr>
            <a:xfrm>
              <a:off x="5397640" y="1336431"/>
              <a:ext cx="113378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221A0C8A-F43B-4949-8D6A-F879F6FB5EAA}"/>
                </a:ext>
              </a:extLst>
            </p:cNvPr>
            <p:cNvCxnSpPr>
              <a:cxnSpLocks/>
            </p:cNvCxnSpPr>
            <p:nvPr/>
          </p:nvCxnSpPr>
          <p:spPr>
            <a:xfrm>
              <a:off x="2957566" y="4473191"/>
              <a:ext cx="53624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FD1E07A-CB42-4AB8-8116-A153BF9450F7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258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timer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Le container :</a:t>
            </a:r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BF0190AB-BB8B-4E44-89E5-03C983F0A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" t="6876" r="9084" b="4608"/>
          <a:stretch/>
        </p:blipFill>
        <p:spPr bwMode="auto">
          <a:xfrm>
            <a:off x="8182823" y="1978382"/>
            <a:ext cx="3814065" cy="282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8F6CD60B-CA1F-4DC0-9A28-7EB6C1C8F28D}"/>
              </a:ext>
            </a:extLst>
          </p:cNvPr>
          <p:cNvGrpSpPr/>
          <p:nvPr/>
        </p:nvGrpSpPr>
        <p:grpSpPr>
          <a:xfrm>
            <a:off x="1978637" y="1023429"/>
            <a:ext cx="6130257" cy="5507544"/>
            <a:chOff x="5953447" y="896111"/>
            <a:chExt cx="6130257" cy="5507544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0C4664F5-80B4-4061-B62B-3EE631F4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447" y="896111"/>
              <a:ext cx="6130257" cy="5507544"/>
            </a:xfrm>
            <a:prstGeom prst="rect">
              <a:avLst/>
            </a:prstGeom>
          </p:spPr>
        </p:pic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66219233-EA3E-4C03-96B9-3B3A053E9B67}"/>
                </a:ext>
              </a:extLst>
            </p:cNvPr>
            <p:cNvCxnSpPr/>
            <p:nvPr/>
          </p:nvCxnSpPr>
          <p:spPr>
            <a:xfrm>
              <a:off x="8139165" y="1889090"/>
              <a:ext cx="126609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10C77120-AA24-4025-B78F-876AEAF5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211556" y="2805165"/>
              <a:ext cx="18070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A264B21C-C7D7-4217-B923-76AB87DDB65D}"/>
                </a:ext>
              </a:extLst>
            </p:cNvPr>
            <p:cNvCxnSpPr>
              <a:cxnSpLocks/>
            </p:cNvCxnSpPr>
            <p:nvPr/>
          </p:nvCxnSpPr>
          <p:spPr>
            <a:xfrm>
              <a:off x="6211556" y="4444721"/>
              <a:ext cx="18070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4720C354-DCF7-438C-B1D5-8574E5067C92}"/>
                </a:ext>
              </a:extLst>
            </p:cNvPr>
            <p:cNvCxnSpPr>
              <a:cxnSpLocks/>
            </p:cNvCxnSpPr>
            <p:nvPr/>
          </p:nvCxnSpPr>
          <p:spPr>
            <a:xfrm>
              <a:off x="6404149" y="4677508"/>
              <a:ext cx="41365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20371853-E534-4316-A5EA-9D1E53A406AC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336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timer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Les actions: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DB01EE-7C75-444E-90CB-7B4C16BC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352" y="823677"/>
            <a:ext cx="6385994" cy="2984330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720C354-DCF7-438C-B1D5-8574E5067C92}"/>
              </a:ext>
            </a:extLst>
          </p:cNvPr>
          <p:cNvCxnSpPr>
            <a:cxnSpLocks/>
          </p:cNvCxnSpPr>
          <p:nvPr/>
        </p:nvCxnSpPr>
        <p:spPr>
          <a:xfrm>
            <a:off x="10270587" y="2665038"/>
            <a:ext cx="0" cy="9596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6A6C98C-78D1-4BDB-B56B-2C9D23AE60BB}"/>
              </a:ext>
            </a:extLst>
          </p:cNvPr>
          <p:cNvCxnSpPr>
            <a:cxnSpLocks/>
          </p:cNvCxnSpPr>
          <p:nvPr/>
        </p:nvCxnSpPr>
        <p:spPr>
          <a:xfrm flipH="1">
            <a:off x="6976873" y="1375501"/>
            <a:ext cx="46289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F87D7FC9-29EA-4386-B703-36D28F560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2" r="21420"/>
          <a:stretch/>
        </p:blipFill>
        <p:spPr>
          <a:xfrm>
            <a:off x="1838077" y="4126556"/>
            <a:ext cx="4191302" cy="273144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688A06D-27A5-48A3-998B-BD1AC3660CC3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284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timer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Le </a:t>
            </a:r>
            <a:r>
              <a:rPr lang="fr-FR" sz="2000" b="1" dirty="0" err="1"/>
              <a:t>reducer</a:t>
            </a:r>
            <a:r>
              <a:rPr lang="fr-FR" sz="2000" b="1" dirty="0"/>
              <a:t>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A7379C-CB4F-48A0-9CA4-9AE20669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96" y="1985805"/>
            <a:ext cx="4618222" cy="28863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7C8A90-2B8B-4B1D-B246-873EBC007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53" y="618372"/>
            <a:ext cx="5417936" cy="615461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C9078A-0E75-4B75-989E-2B544738257F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01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4F73B7B-471D-4087-B358-04405112BFA2}"/>
              </a:ext>
            </a:extLst>
          </p:cNvPr>
          <p:cNvSpPr txBox="1"/>
          <p:nvPr/>
        </p:nvSpPr>
        <p:spPr>
          <a:xfrm>
            <a:off x="3663722" y="114300"/>
            <a:ext cx="686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Practice time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32723B8-43A2-463B-911A-614C6BBD4037}"/>
              </a:ext>
            </a:extLst>
          </p:cNvPr>
          <p:cNvSpPr txBox="1"/>
          <p:nvPr/>
        </p:nvSpPr>
        <p:spPr>
          <a:xfrm>
            <a:off x="3663722" y="5373346"/>
            <a:ext cx="686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err="1"/>
              <a:t>TodoList</a:t>
            </a:r>
            <a:r>
              <a:rPr lang="fr-FR" sz="3600" b="1" dirty="0"/>
              <a:t> FULL REACT-REDUX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C9D10D-FC8E-4055-93BC-E733A4D7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196" y="1161488"/>
            <a:ext cx="6124575" cy="367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8C784B8-2745-4739-A642-F5E2FB44AC1E}"/>
              </a:ext>
            </a:extLst>
          </p:cNvPr>
          <p:cNvSpPr txBox="1"/>
          <p:nvPr/>
        </p:nvSpPr>
        <p:spPr>
          <a:xfrm>
            <a:off x="-39375" y="311390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281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51816" y="121716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Récap’ Jour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ED129C-95F4-4F10-AB9D-ACDB3A3C8453}"/>
              </a:ext>
            </a:extLst>
          </p:cNvPr>
          <p:cNvSpPr txBox="1"/>
          <p:nvPr/>
        </p:nvSpPr>
        <p:spPr>
          <a:xfrm>
            <a:off x="1974715" y="461665"/>
            <a:ext cx="5661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définit un composant :</a:t>
            </a:r>
            <a:br>
              <a:rPr lang="fr-FR" dirty="0"/>
            </a:br>
            <a:r>
              <a:rPr lang="fr-FR" dirty="0"/>
              <a:t>1- Par, au minimum, un import React</a:t>
            </a:r>
            <a:br>
              <a:rPr lang="fr-FR" dirty="0"/>
            </a:br>
            <a:r>
              <a:rPr lang="fr-FR" dirty="0"/>
              <a:t>2- Une constante = une fonction qui retourne du JSX </a:t>
            </a:r>
            <a:br>
              <a:rPr lang="fr-FR" dirty="0"/>
            </a:br>
            <a:r>
              <a:rPr lang="fr-FR" dirty="0"/>
              <a:t>3- Un </a:t>
            </a:r>
            <a:r>
              <a:rPr lang="fr-FR" dirty="0" err="1"/>
              <a:t>propTypes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F81735-5F14-481B-A9FC-A04DDBF7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980" y="126459"/>
            <a:ext cx="3458202" cy="450962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E1F6898-08B5-4AB4-B95E-6A3A4BFBFBCC}"/>
              </a:ext>
            </a:extLst>
          </p:cNvPr>
          <p:cNvSpPr txBox="1"/>
          <p:nvPr/>
        </p:nvSpPr>
        <p:spPr>
          <a:xfrm>
            <a:off x="1974715" y="1618040"/>
            <a:ext cx="566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</a:t>
            </a:r>
            <a:r>
              <a:rPr lang="fr-FR" b="1" dirty="0" err="1"/>
              <a:t>propTypes</a:t>
            </a:r>
            <a:r>
              <a:rPr lang="fr-FR" b="1" dirty="0"/>
              <a:t> permet de mettre sous contrôle les props </a:t>
            </a:r>
          </a:p>
        </p:txBody>
      </p:sp>
    </p:spTree>
    <p:extLst>
      <p:ext uri="{BB962C8B-B14F-4D97-AF65-F5344CB8AC3E}">
        <p14:creationId xmlns:p14="http://schemas.microsoft.com/office/powerpoint/2010/main" val="189308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40863" y="396921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</a:t>
            </a:r>
            <a:r>
              <a:rPr lang="fr-FR" sz="2400" b="1" dirty="0" err="1"/>
              <a:t>MiddleWare</a:t>
            </a:r>
            <a:endParaRPr lang="fr-FR" sz="24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F462B9-F99C-4088-928B-0C0C241B4C56}"/>
              </a:ext>
            </a:extLst>
          </p:cNvPr>
          <p:cNvSpPr txBox="1"/>
          <p:nvPr/>
        </p:nvSpPr>
        <p:spPr>
          <a:xfrm>
            <a:off x="1781908" y="648267"/>
            <a:ext cx="1016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middleware est un bout de code qui va agir avant le </a:t>
            </a:r>
            <a:r>
              <a:rPr lang="fr-FR" dirty="0" err="1"/>
              <a:t>reducer</a:t>
            </a:r>
            <a:r>
              <a:rPr lang="fr-FR" dirty="0"/>
              <a:t>, comme un </a:t>
            </a:r>
            <a:r>
              <a:rPr lang="fr-FR" dirty="0" err="1"/>
              <a:t>reducer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E1A8DB-B6BD-4CA4-ADB8-EB8EBDD0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315" y="1204201"/>
            <a:ext cx="5021600" cy="377013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836678F-9D78-40DD-84E1-50976DA50D43}"/>
              </a:ext>
            </a:extLst>
          </p:cNvPr>
          <p:cNvSpPr txBox="1"/>
          <p:nvPr/>
        </p:nvSpPr>
        <p:spPr>
          <a:xfrm>
            <a:off x="7308815" y="3429000"/>
            <a:ext cx="453964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C’est utile si l’on à besoin d’attendre une validation serveur :</a:t>
            </a:r>
          </a:p>
          <a:p>
            <a:pPr>
              <a:lnSpc>
                <a:spcPct val="150000"/>
              </a:lnSpc>
            </a:pPr>
            <a:r>
              <a:rPr lang="fr-FR" dirty="0"/>
              <a:t>1-  Au chargement de l’application ( à l’index.js à la racine du projet) on instancie un dispatch d’une action SERVER_MESSAGE.</a:t>
            </a:r>
            <a:br>
              <a:rPr lang="fr-FR" dirty="0"/>
            </a:br>
            <a:r>
              <a:rPr lang="fr-FR" dirty="0"/>
              <a:t>2- Cette action est catch par un middleware qui va s’occuper de </a:t>
            </a:r>
            <a:r>
              <a:rPr lang="fr-FR" dirty="0" err="1"/>
              <a:t>subscribe</a:t>
            </a:r>
            <a:r>
              <a:rPr lang="fr-FR" dirty="0"/>
              <a:t> </a:t>
            </a:r>
          </a:p>
          <a:p>
            <a:pPr>
              <a:lnSpc>
                <a:spcPct val="150000"/>
              </a:lnSpc>
            </a:pPr>
            <a:r>
              <a:rPr lang="fr-FR" dirty="0"/>
              <a:t>3- L’action est ensuite catch par le </a:t>
            </a:r>
            <a:r>
              <a:rPr lang="fr-FR" dirty="0" err="1"/>
              <a:t>reducer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77E6D54-2315-4C7B-9AE1-6C8FC65A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15" y="1204201"/>
            <a:ext cx="46386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27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Le </a:t>
            </a:r>
            <a:r>
              <a:rPr lang="fr-FR" sz="2400" b="1" dirty="0" err="1"/>
              <a:t>MiddleWare</a:t>
            </a:r>
            <a:endParaRPr lang="fr-FR" sz="2400" b="1" dirty="0"/>
          </a:p>
        </p:txBody>
      </p:sp>
      <p:pic>
        <p:nvPicPr>
          <p:cNvPr id="6146" name="Picture 2" descr="RÃ©sultat de recherche d'images pour &quot;middleware gif&quot;">
            <a:extLst>
              <a:ext uri="{FF2B5EF4-FFF2-40B4-BE49-F238E27FC236}">
                <a16:creationId xmlns:a16="http://schemas.microsoft.com/office/drawing/2014/main" id="{115AD6CA-3935-4F34-9DFC-7E5464AD9E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666" y="924560"/>
            <a:ext cx="7362092" cy="55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BC921CD-C4D0-4BA8-8157-68B1E66696A9}"/>
              </a:ext>
            </a:extLst>
          </p:cNvPr>
          <p:cNvSpPr txBox="1"/>
          <p:nvPr/>
        </p:nvSpPr>
        <p:spPr>
          <a:xfrm>
            <a:off x="-50911" y="395916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306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timer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342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Reprenons le TP d’hier : le bouton on/off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On veut qu’une fois que l’on clique (alors que la lumière est éteinte) on lance un timer.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A la fin de ce timer on éteindra la lumière.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highlight>
                  <a:srgbClr val="00FF00"/>
                </a:highlight>
              </a:rPr>
              <a:t>La durée du timer proviendra de l’input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highlight>
                  <a:srgbClr val="00FF00"/>
                </a:highlight>
              </a:rPr>
              <a:t>Par défaut de 1000ms.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highlight>
                  <a:srgbClr val="00FF00"/>
                </a:highlight>
              </a:rPr>
              <a:t>On veut qu’a chaque modification de l’input on envoie la nouvelle valeur du timer au state.</a:t>
            </a:r>
          </a:p>
          <a:p>
            <a:pPr>
              <a:lnSpc>
                <a:spcPct val="150000"/>
              </a:lnSpc>
            </a:pPr>
            <a:endParaRPr lang="fr-FR" sz="1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71F8E15-A9E0-49D0-8DD5-D6E0816640F9}"/>
              </a:ext>
            </a:extLst>
          </p:cNvPr>
          <p:cNvSpPr txBox="1"/>
          <p:nvPr/>
        </p:nvSpPr>
        <p:spPr>
          <a:xfrm>
            <a:off x="1867050" y="5078938"/>
            <a:ext cx="69677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/>
              <a:t>Pour info vous aurez besoin de 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600" dirty="0"/>
              <a:t>La méthode </a:t>
            </a:r>
            <a:r>
              <a:rPr lang="fr-FR" sz="1400" b="1" i="1" dirty="0" err="1"/>
              <a:t>store.getState</a:t>
            </a:r>
            <a:r>
              <a:rPr lang="fr-FR" sz="1400" b="1" i="1" dirty="0"/>
              <a:t>() </a:t>
            </a:r>
            <a:r>
              <a:rPr lang="fr-FR" sz="1600" dirty="0"/>
              <a:t>qui permet d’obtenir le state: </a:t>
            </a:r>
            <a:r>
              <a:rPr lang="fr-FR" sz="1400" b="1" i="1" dirty="0" err="1"/>
              <a:t>store.getState</a:t>
            </a:r>
            <a:r>
              <a:rPr lang="fr-FR" sz="1400" b="1" i="1" dirty="0"/>
              <a:t>().light </a:t>
            </a:r>
            <a:r>
              <a:rPr lang="fr-FR" sz="1600" dirty="0"/>
              <a:t>par exemple , renverra la valeur de light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600" dirty="0"/>
              <a:t>La méthode </a:t>
            </a:r>
            <a:r>
              <a:rPr lang="fr-FR" sz="1400" b="1" i="1" dirty="0" err="1"/>
              <a:t>store.dispatch</a:t>
            </a:r>
            <a:r>
              <a:rPr lang="fr-FR" sz="1400" b="1" i="1" dirty="0"/>
              <a:t>(</a:t>
            </a:r>
            <a:r>
              <a:rPr lang="fr-FR" sz="1400" b="1" i="1" dirty="0" err="1"/>
              <a:t>function</a:t>
            </a:r>
            <a:r>
              <a:rPr lang="fr-FR" sz="1400" b="1" i="1" dirty="0"/>
              <a:t>()) </a:t>
            </a:r>
            <a:r>
              <a:rPr lang="fr-FR" sz="1600" dirty="0"/>
              <a:t>qui permet de lancer une action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39F2C5-A275-4449-BE75-F40057E1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292" y="5078938"/>
            <a:ext cx="3395472" cy="1568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C1A998-224F-4172-AB4D-9541E753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88"/>
          <a:stretch/>
        </p:blipFill>
        <p:spPr>
          <a:xfrm>
            <a:off x="8736942" y="697413"/>
            <a:ext cx="3395471" cy="36256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75BA9F-8ED5-49D3-8EAB-7DF244B95A77}"/>
              </a:ext>
            </a:extLst>
          </p:cNvPr>
          <p:cNvSpPr txBox="1"/>
          <p:nvPr/>
        </p:nvSpPr>
        <p:spPr>
          <a:xfrm>
            <a:off x="-43577" y="394077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846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timer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Ajoutons le middleware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9D838C-6D7F-4730-8BBD-8C766253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02" y="1288548"/>
            <a:ext cx="5090593" cy="50265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1D24FD-6A58-4A15-B16D-EEEF9EFE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247" y="1957769"/>
            <a:ext cx="2872430" cy="3688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0F9BA72-4FB7-43B8-A70D-F2900796FA78}"/>
              </a:ext>
            </a:extLst>
          </p:cNvPr>
          <p:cNvCxnSpPr>
            <a:cxnSpLocks/>
          </p:cNvCxnSpPr>
          <p:nvPr/>
        </p:nvCxnSpPr>
        <p:spPr>
          <a:xfrm>
            <a:off x="6976872" y="2818925"/>
            <a:ext cx="38150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0D8EF67-3B1C-42FA-8EA3-B3BB8270298F}"/>
              </a:ext>
            </a:extLst>
          </p:cNvPr>
          <p:cNvCxnSpPr>
            <a:cxnSpLocks/>
          </p:cNvCxnSpPr>
          <p:nvPr/>
        </p:nvCxnSpPr>
        <p:spPr>
          <a:xfrm>
            <a:off x="7551302" y="3704855"/>
            <a:ext cx="269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F8C5320-A626-4678-B5A5-EAA061D145CF}"/>
              </a:ext>
            </a:extLst>
          </p:cNvPr>
          <p:cNvSpPr txBox="1"/>
          <p:nvPr/>
        </p:nvSpPr>
        <p:spPr>
          <a:xfrm>
            <a:off x="-71009" y="588844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AD868FE-96D3-459F-A69E-6675D2AC971C}"/>
              </a:ext>
            </a:extLst>
          </p:cNvPr>
          <p:cNvSpPr txBox="1"/>
          <p:nvPr/>
        </p:nvSpPr>
        <p:spPr>
          <a:xfrm>
            <a:off x="-43577" y="394077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7239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37C0821-23E6-4444-8DF8-BABB8D03E8EA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timer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059BFE-3605-4262-9942-28F1EAA90EBB}"/>
              </a:ext>
            </a:extLst>
          </p:cNvPr>
          <p:cNvSpPr txBox="1"/>
          <p:nvPr/>
        </p:nvSpPr>
        <p:spPr>
          <a:xfrm>
            <a:off x="1757322" y="454345"/>
            <a:ext cx="521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Ajoutons le middleware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9D838C-6D7F-4730-8BBD-8C766253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535" y="823677"/>
            <a:ext cx="5971465" cy="589628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F8C5320-A626-4678-B5A5-EAA061D145CF}"/>
              </a:ext>
            </a:extLst>
          </p:cNvPr>
          <p:cNvSpPr txBox="1"/>
          <p:nvPr/>
        </p:nvSpPr>
        <p:spPr>
          <a:xfrm>
            <a:off x="-71009" y="588844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AD868FE-96D3-459F-A69E-6675D2AC971C}"/>
              </a:ext>
            </a:extLst>
          </p:cNvPr>
          <p:cNvSpPr txBox="1"/>
          <p:nvPr/>
        </p:nvSpPr>
        <p:spPr>
          <a:xfrm>
            <a:off x="-43577" y="394077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9A827-1F13-4639-A20C-8E1286726114}"/>
              </a:ext>
            </a:extLst>
          </p:cNvPr>
          <p:cNvSpPr/>
          <p:nvPr/>
        </p:nvSpPr>
        <p:spPr>
          <a:xfrm>
            <a:off x="6454011" y="5582437"/>
            <a:ext cx="1575413" cy="4648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24FC48-E3EC-4809-9DFB-477805691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4" t="7740" r="9758" b="7351"/>
          <a:stretch/>
        </p:blipFill>
        <p:spPr>
          <a:xfrm>
            <a:off x="2726335" y="2613706"/>
            <a:ext cx="2498600" cy="224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4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837900C-D4F1-4B7B-B5F1-A112F73CB0A2}"/>
              </a:ext>
            </a:extLst>
          </p:cNvPr>
          <p:cNvSpPr txBox="1"/>
          <p:nvPr/>
        </p:nvSpPr>
        <p:spPr>
          <a:xfrm>
            <a:off x="1853512" y="523220"/>
            <a:ext cx="932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Maintenant il faut configurer le store :</a:t>
            </a:r>
            <a:br>
              <a:rPr lang="fr-FR" dirty="0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38CA7E-CC5B-4482-8740-CD8CEBC4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24" y="2892940"/>
            <a:ext cx="5790134" cy="36561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D6941A-4E32-4E13-A146-5A134A8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979" y="863453"/>
            <a:ext cx="4078115" cy="9419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E155F0-29CE-4398-9BFF-52B31218B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79" y="1935123"/>
            <a:ext cx="4374420" cy="9578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1BBB9A7-E9AA-4E44-B589-4E63F4B71CDC}"/>
              </a:ext>
            </a:extLst>
          </p:cNvPr>
          <p:cNvSpPr txBox="1"/>
          <p:nvPr/>
        </p:nvSpPr>
        <p:spPr>
          <a:xfrm>
            <a:off x="1853512" y="2351290"/>
            <a:ext cx="932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Configuration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ACA706-B5F2-4DE3-BA79-772E0003FAFB}"/>
              </a:ext>
            </a:extLst>
          </p:cNvPr>
          <p:cNvSpPr txBox="1"/>
          <p:nvPr/>
        </p:nvSpPr>
        <p:spPr>
          <a:xfrm>
            <a:off x="4867120" y="85013"/>
            <a:ext cx="408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TP – Allumer avec un timer</a:t>
            </a:r>
          </a:p>
        </p:txBody>
      </p:sp>
      <p:pic>
        <p:nvPicPr>
          <p:cNvPr id="5122" name="Picture 2" descr="RÃ©sultat de recherche d'images pour &quot;minion banana&quot;">
            <a:extLst>
              <a:ext uri="{FF2B5EF4-FFF2-40B4-BE49-F238E27FC236}">
                <a16:creationId xmlns:a16="http://schemas.microsoft.com/office/drawing/2014/main" id="{F758B39A-C0BF-4E52-8594-187DED3B4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99" y="3727939"/>
            <a:ext cx="2527160" cy="252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3A1C32-0CC5-4DC4-BC64-527009F4A93E}"/>
              </a:ext>
            </a:extLst>
          </p:cNvPr>
          <p:cNvSpPr txBox="1"/>
          <p:nvPr/>
        </p:nvSpPr>
        <p:spPr>
          <a:xfrm>
            <a:off x="-71009" y="588844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921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6C7C85-467F-499A-B61F-764FE270E5FF}"/>
              </a:ext>
            </a:extLst>
          </p:cNvPr>
          <p:cNvSpPr/>
          <p:nvPr/>
        </p:nvSpPr>
        <p:spPr>
          <a:xfrm>
            <a:off x="4244829" y="3632433"/>
            <a:ext cx="5721292" cy="2040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2FE361-15F0-4D93-989C-4EE09C13AD55}"/>
              </a:ext>
            </a:extLst>
          </p:cNvPr>
          <p:cNvSpPr txBox="1"/>
          <p:nvPr/>
        </p:nvSpPr>
        <p:spPr>
          <a:xfrm>
            <a:off x="1963023" y="83890"/>
            <a:ext cx="7290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Pour ceux qui avance vite </a:t>
            </a:r>
            <a:r>
              <a:rPr lang="fr-FR" dirty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/>
              <a:t>Créer une case à cocher (</a:t>
            </a:r>
            <a:r>
              <a:rPr lang="fr-FR" dirty="0" err="1"/>
              <a:t>checkbox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Prendre en compte le timer uniquement si la case est cochée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61B50E-E098-4224-84BD-AC6C12310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" t="3857" r="4625" b="10587"/>
          <a:stretch/>
        </p:blipFill>
        <p:spPr>
          <a:xfrm>
            <a:off x="4244829" y="1184928"/>
            <a:ext cx="5780015" cy="230489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B6993B8-5F38-471F-9A36-1D0EE16B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59" y="2997579"/>
            <a:ext cx="533937" cy="43142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963D660-198A-47C8-B35A-92B4360709D5}"/>
              </a:ext>
            </a:extLst>
          </p:cNvPr>
          <p:cNvSpPr txBox="1"/>
          <p:nvPr/>
        </p:nvSpPr>
        <p:spPr>
          <a:xfrm>
            <a:off x="6360675" y="3037336"/>
            <a:ext cx="181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Activer le timer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2C73EC-A993-4355-BA1A-031BE3EA88DB}"/>
              </a:ext>
            </a:extLst>
          </p:cNvPr>
          <p:cNvSpPr txBox="1"/>
          <p:nvPr/>
        </p:nvSpPr>
        <p:spPr>
          <a:xfrm>
            <a:off x="4244828" y="4007993"/>
            <a:ext cx="6221886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10h03min40sec – Allumage - Timer 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10h03min50sec – Extinction -  Auto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10h20min50sec - Allumage – Timer 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10h03min50sec – Extinction -  Manual</a:t>
            </a:r>
            <a:br>
              <a:rPr lang="fr-FR" sz="1600" dirty="0"/>
            </a:br>
            <a:endParaRPr lang="fr-FR" sz="1600" dirty="0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5B217B51-F231-446C-9DE0-A324A59071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44828" y="3632433"/>
          <a:ext cx="572129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097">
                  <a:extLst>
                    <a:ext uri="{9D8B030D-6E8A-4147-A177-3AD203B41FA5}">
                      <a16:colId xmlns:a16="http://schemas.microsoft.com/office/drawing/2014/main" val="3151009572"/>
                    </a:ext>
                  </a:extLst>
                </a:gridCol>
                <a:gridCol w="1907097">
                  <a:extLst>
                    <a:ext uri="{9D8B030D-6E8A-4147-A177-3AD203B41FA5}">
                      <a16:colId xmlns:a16="http://schemas.microsoft.com/office/drawing/2014/main" val="2375385905"/>
                    </a:ext>
                  </a:extLst>
                </a:gridCol>
                <a:gridCol w="1907097">
                  <a:extLst>
                    <a:ext uri="{9D8B030D-6E8A-4147-A177-3AD203B41FA5}">
                      <a16:colId xmlns:a16="http://schemas.microsoft.com/office/drawing/2014/main" val="1740902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Click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 Action type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 Timer ON/OFF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228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9051C7E-D528-402A-B69C-46968F77551A}"/>
              </a:ext>
            </a:extLst>
          </p:cNvPr>
          <p:cNvSpPr/>
          <p:nvPr/>
        </p:nvSpPr>
        <p:spPr>
          <a:xfrm>
            <a:off x="1761587" y="5729580"/>
            <a:ext cx="83219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Créer un tableau avec une ligne</a:t>
            </a:r>
          </a:p>
          <a:p>
            <a:pPr marL="285750" indent="-285750">
              <a:buFontTx/>
              <a:buChar char="-"/>
            </a:pPr>
            <a:r>
              <a:rPr lang="fr-FR" dirty="0"/>
              <a:t>Créer une liste ( avec une fonction ES6 comme .</a:t>
            </a:r>
            <a:r>
              <a:rPr lang="fr-FR" dirty="0" err="1"/>
              <a:t>foreach</a:t>
            </a:r>
            <a:r>
              <a:rPr lang="fr-FR" dirty="0"/>
              <a:t> par exemple) </a:t>
            </a:r>
          </a:p>
          <a:p>
            <a:pPr marL="285750" indent="-285750">
              <a:buFontTx/>
              <a:buChar char="-"/>
            </a:pPr>
            <a:r>
              <a:rPr lang="fr-FR" dirty="0"/>
              <a:t>Au click sur une ligne celle-ci disparaitra et les autres se décaleront en conséquence</a:t>
            </a:r>
          </a:p>
        </p:txBody>
      </p:sp>
    </p:spTree>
    <p:extLst>
      <p:ext uri="{BB962C8B-B14F-4D97-AF65-F5344CB8AC3E}">
        <p14:creationId xmlns:p14="http://schemas.microsoft.com/office/powerpoint/2010/main" val="334807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Exemple de fonctionnement coté serveur avec Express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623734E-0E6C-4C51-BDCA-DB1C0C79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98" y="644429"/>
            <a:ext cx="6320197" cy="53060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C4D5BEF-8BEE-458C-A6F6-6B766F2F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298" y="5966292"/>
            <a:ext cx="3463332" cy="8917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8F1164D-5BAD-4B3B-8522-D80A983E4EB7}"/>
              </a:ext>
            </a:extLst>
          </p:cNvPr>
          <p:cNvSpPr txBox="1"/>
          <p:nvPr/>
        </p:nvSpPr>
        <p:spPr>
          <a:xfrm>
            <a:off x="1781908" y="644429"/>
            <a:ext cx="275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Code coté serveur :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A3B56D2-854C-48AF-9041-52D3B0D3C35D}"/>
              </a:ext>
            </a:extLst>
          </p:cNvPr>
          <p:cNvSpPr txBox="1"/>
          <p:nvPr/>
        </p:nvSpPr>
        <p:spPr>
          <a:xfrm>
            <a:off x="2430183" y="1013761"/>
            <a:ext cx="210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Import d’express</a:t>
            </a:r>
            <a:br>
              <a:rPr lang="fr-FR" sz="1400" b="1" i="1" dirty="0"/>
            </a:br>
            <a:r>
              <a:rPr lang="fr-FR" sz="1400" b="1" i="1" dirty="0"/>
              <a:t>Import de module http</a:t>
            </a:r>
            <a:br>
              <a:rPr lang="fr-FR" sz="1400" b="1" i="1" dirty="0"/>
            </a:br>
            <a:r>
              <a:rPr lang="fr-FR" sz="1400" b="1" i="1" dirty="0"/>
              <a:t>Import de Socket </a:t>
            </a:r>
            <a:r>
              <a:rPr lang="fr-FR" sz="1400" b="1" i="1" dirty="0" err="1"/>
              <a:t>io</a:t>
            </a:r>
            <a:r>
              <a:rPr lang="fr-FR" sz="1400" b="1" i="1" dirty="0"/>
              <a:t> coté serveur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353093E-50F7-48B4-AA16-586B24044FC8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535157" y="1013761"/>
            <a:ext cx="1221141" cy="477054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4F260E8-5076-4097-A863-CFA6BC17E50E}"/>
              </a:ext>
            </a:extLst>
          </p:cNvPr>
          <p:cNvSpPr txBox="1"/>
          <p:nvPr/>
        </p:nvSpPr>
        <p:spPr>
          <a:xfrm>
            <a:off x="2430183" y="2042911"/>
            <a:ext cx="210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Instanciation 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08FB421-1829-48CE-9F61-D51EC518C1D8}"/>
              </a:ext>
            </a:extLst>
          </p:cNvPr>
          <p:cNvCxnSpPr>
            <a:cxnSpLocks/>
          </p:cNvCxnSpPr>
          <p:nvPr/>
        </p:nvCxnSpPr>
        <p:spPr>
          <a:xfrm flipV="1">
            <a:off x="3796603" y="1766863"/>
            <a:ext cx="1959695" cy="477053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9FF7342-87EF-4B73-BF03-6BBD9CB84A2C}"/>
              </a:ext>
            </a:extLst>
          </p:cNvPr>
          <p:cNvCxnSpPr>
            <a:cxnSpLocks/>
          </p:cNvCxnSpPr>
          <p:nvPr/>
        </p:nvCxnSpPr>
        <p:spPr>
          <a:xfrm>
            <a:off x="4079631" y="3958424"/>
            <a:ext cx="165154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89E675AE-A6E0-4256-BA08-73AA6DBCC969}"/>
              </a:ext>
            </a:extLst>
          </p:cNvPr>
          <p:cNvSpPr txBox="1"/>
          <p:nvPr/>
        </p:nvSpPr>
        <p:spPr>
          <a:xfrm>
            <a:off x="2106045" y="3696814"/>
            <a:ext cx="210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Ecoute de la connexion socket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21FD1-113E-4A89-953C-671A9B412B68}"/>
              </a:ext>
            </a:extLst>
          </p:cNvPr>
          <p:cNvSpPr txBox="1"/>
          <p:nvPr/>
        </p:nvSpPr>
        <p:spPr>
          <a:xfrm>
            <a:off x="2106045" y="4438180"/>
            <a:ext cx="21049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Ecoute d’un message client -&gt; serveur type ‘</a:t>
            </a:r>
            <a:r>
              <a:rPr lang="fr-FR" sz="1400" b="1" i="1" dirty="0" err="1"/>
              <a:t>send_message</a:t>
            </a:r>
            <a:r>
              <a:rPr lang="fr-FR" sz="1400" b="1" i="1" dirty="0"/>
              <a:t>’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705F8614-82E2-4631-9576-8AA875BAB111}"/>
              </a:ext>
            </a:extLst>
          </p:cNvPr>
          <p:cNvCxnSpPr>
            <a:cxnSpLocks/>
          </p:cNvCxnSpPr>
          <p:nvPr/>
        </p:nvCxnSpPr>
        <p:spPr>
          <a:xfrm>
            <a:off x="4131681" y="4603193"/>
            <a:ext cx="165154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3E77E2CB-D36B-412D-B207-62128C5A5994}"/>
              </a:ext>
            </a:extLst>
          </p:cNvPr>
          <p:cNvCxnSpPr>
            <a:cxnSpLocks/>
          </p:cNvCxnSpPr>
          <p:nvPr/>
        </p:nvCxnSpPr>
        <p:spPr>
          <a:xfrm>
            <a:off x="4319954" y="5376916"/>
            <a:ext cx="165154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C2370B56-0B14-4AFD-A8D5-43155F902602}"/>
              </a:ext>
            </a:extLst>
          </p:cNvPr>
          <p:cNvSpPr txBox="1"/>
          <p:nvPr/>
        </p:nvSpPr>
        <p:spPr>
          <a:xfrm>
            <a:off x="2106045" y="5255709"/>
            <a:ext cx="210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Emission d’un message type ‘</a:t>
            </a:r>
            <a:r>
              <a:rPr lang="fr-FR" sz="1400" b="1" i="1" dirty="0" err="1"/>
              <a:t>send_message</a:t>
            </a:r>
            <a:r>
              <a:rPr lang="fr-FR" sz="1400" b="1" i="1" dirty="0"/>
              <a:t>’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F8B2F31-F728-4856-B6DA-9D900690C7BA}"/>
              </a:ext>
            </a:extLst>
          </p:cNvPr>
          <p:cNvSpPr txBox="1"/>
          <p:nvPr/>
        </p:nvSpPr>
        <p:spPr>
          <a:xfrm>
            <a:off x="2106045" y="6061471"/>
            <a:ext cx="21049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Lancement du serveur sur le port 3001/ </a:t>
            </a:r>
            <a:r>
              <a:rPr lang="fr-FR" sz="1400" b="1" i="1" dirty="0" err="1"/>
              <a:t>ip</a:t>
            </a:r>
            <a:r>
              <a:rPr lang="fr-FR" sz="1400" b="1" i="1" dirty="0"/>
              <a:t> localhost par défaut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88A3F26-574F-49D7-BABB-DCBACEB7B4D7}"/>
              </a:ext>
            </a:extLst>
          </p:cNvPr>
          <p:cNvCxnSpPr>
            <a:cxnSpLocks/>
          </p:cNvCxnSpPr>
          <p:nvPr/>
        </p:nvCxnSpPr>
        <p:spPr>
          <a:xfrm>
            <a:off x="4131681" y="6323081"/>
            <a:ext cx="165154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267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8F1164D-5BAD-4B3B-8522-D80A983E4EB7}"/>
              </a:ext>
            </a:extLst>
          </p:cNvPr>
          <p:cNvSpPr txBox="1"/>
          <p:nvPr/>
        </p:nvSpPr>
        <p:spPr>
          <a:xfrm>
            <a:off x="1781908" y="644429"/>
            <a:ext cx="275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Code coté client :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A3B56D2-854C-48AF-9041-52D3B0D3C35D}"/>
              </a:ext>
            </a:extLst>
          </p:cNvPr>
          <p:cNvSpPr txBox="1"/>
          <p:nvPr/>
        </p:nvSpPr>
        <p:spPr>
          <a:xfrm>
            <a:off x="2430183" y="1013761"/>
            <a:ext cx="210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Import de socket </a:t>
            </a:r>
            <a:r>
              <a:rPr lang="fr-FR" sz="1400" b="1" i="1" dirty="0" err="1"/>
              <a:t>io</a:t>
            </a:r>
            <a:r>
              <a:rPr lang="fr-FR" sz="1400" b="1" i="1" dirty="0"/>
              <a:t> coté client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353093E-50F7-48B4-AA16-586B24044FC8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535157" y="1013763"/>
            <a:ext cx="1221141" cy="261608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4B61AB80-A9E9-4505-958A-F9EC50562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00" r="2743" b="-353"/>
          <a:stretch/>
        </p:blipFill>
        <p:spPr>
          <a:xfrm>
            <a:off x="5874603" y="448095"/>
            <a:ext cx="6298788" cy="8883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7B6C143-5567-40A2-A533-8B5B5491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42" y="1784526"/>
            <a:ext cx="7072849" cy="4443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A7C0F3C-B145-44BD-8A73-04008CB9C8DF}"/>
              </a:ext>
            </a:extLst>
          </p:cNvPr>
          <p:cNvSpPr txBox="1"/>
          <p:nvPr/>
        </p:nvSpPr>
        <p:spPr>
          <a:xfrm>
            <a:off x="2563245" y="2760500"/>
            <a:ext cx="210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Connexion au socket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607650-A190-43C1-836A-7F92216BA44C}"/>
              </a:ext>
            </a:extLst>
          </p:cNvPr>
          <p:cNvSpPr txBox="1"/>
          <p:nvPr/>
        </p:nvSpPr>
        <p:spPr>
          <a:xfrm>
            <a:off x="2563245" y="3068277"/>
            <a:ext cx="210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Ecoute de la connexion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68003B6-DE12-4C86-875B-6E6C8A9A8F84}"/>
              </a:ext>
            </a:extLst>
          </p:cNvPr>
          <p:cNvSpPr txBox="1"/>
          <p:nvPr/>
        </p:nvSpPr>
        <p:spPr>
          <a:xfrm>
            <a:off x="2563245" y="3376054"/>
            <a:ext cx="21049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Ecoute de la réception d’un message type ‘</a:t>
            </a:r>
            <a:r>
              <a:rPr lang="fr-FR" sz="1400" b="1" i="1" dirty="0" err="1"/>
              <a:t>send_message</a:t>
            </a:r>
            <a:r>
              <a:rPr lang="fr-FR" sz="1400" b="1" i="1" dirty="0"/>
              <a:t>’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8F0AE10-351B-4B38-B167-3263A3696E77}"/>
              </a:ext>
            </a:extLst>
          </p:cNvPr>
          <p:cNvCxnSpPr>
            <a:cxnSpLocks/>
          </p:cNvCxnSpPr>
          <p:nvPr/>
        </p:nvCxnSpPr>
        <p:spPr>
          <a:xfrm flipV="1">
            <a:off x="4394480" y="2883877"/>
            <a:ext cx="1185705" cy="416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EC3EA83-CB32-4402-895D-51E35395ABC0}"/>
              </a:ext>
            </a:extLst>
          </p:cNvPr>
          <p:cNvCxnSpPr>
            <a:cxnSpLocks/>
          </p:cNvCxnSpPr>
          <p:nvPr/>
        </p:nvCxnSpPr>
        <p:spPr>
          <a:xfrm flipV="1">
            <a:off x="4431323" y="3068277"/>
            <a:ext cx="1148862" cy="155569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818C9438-700D-47BD-8D71-5F679053371C}"/>
              </a:ext>
            </a:extLst>
          </p:cNvPr>
          <p:cNvCxnSpPr>
            <a:cxnSpLocks/>
          </p:cNvCxnSpPr>
          <p:nvPr/>
        </p:nvCxnSpPr>
        <p:spPr>
          <a:xfrm flipV="1">
            <a:off x="4431323" y="3411415"/>
            <a:ext cx="1137139" cy="104957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2BDE863-D966-4548-98AF-4870E3EC767C}"/>
              </a:ext>
            </a:extLst>
          </p:cNvPr>
          <p:cNvSpPr txBox="1"/>
          <p:nvPr/>
        </p:nvSpPr>
        <p:spPr>
          <a:xfrm>
            <a:off x="2563245" y="5079069"/>
            <a:ext cx="210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Emission d’un message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4F82D89-3207-42E3-A00B-241EB643C243}"/>
              </a:ext>
            </a:extLst>
          </p:cNvPr>
          <p:cNvSpPr txBox="1"/>
          <p:nvPr/>
        </p:nvSpPr>
        <p:spPr>
          <a:xfrm>
            <a:off x="2563245" y="4291796"/>
            <a:ext cx="210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Connexion à un nouveau canal socket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0AEB72C9-5C36-4363-B80D-484E4BA140B0}"/>
              </a:ext>
            </a:extLst>
          </p:cNvPr>
          <p:cNvCxnSpPr>
            <a:cxnSpLocks/>
          </p:cNvCxnSpPr>
          <p:nvPr/>
        </p:nvCxnSpPr>
        <p:spPr>
          <a:xfrm flipV="1">
            <a:off x="4572000" y="4267201"/>
            <a:ext cx="1008185" cy="281353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CE25D4AD-515E-43BA-9BCA-EABF4F444C64}"/>
              </a:ext>
            </a:extLst>
          </p:cNvPr>
          <p:cNvCxnSpPr>
            <a:cxnSpLocks/>
          </p:cNvCxnSpPr>
          <p:nvPr/>
        </p:nvCxnSpPr>
        <p:spPr>
          <a:xfrm flipV="1">
            <a:off x="4431323" y="4794738"/>
            <a:ext cx="1078523" cy="4382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B606FC7F-38E2-466F-97BF-412240F4C3B4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Exemple de fonctionnement coté serveur</a:t>
            </a:r>
          </a:p>
        </p:txBody>
      </p:sp>
    </p:spTree>
    <p:extLst>
      <p:ext uri="{BB962C8B-B14F-4D97-AF65-F5344CB8AC3E}">
        <p14:creationId xmlns:p14="http://schemas.microsoft.com/office/powerpoint/2010/main" val="1649866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2AC2E55-9D0A-4CC0-AD1F-2E961C0D8228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Exemple de fonctionnement coté serveur sans Express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2BAB272-DA8C-4073-9DAB-678131CF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13080"/>
            <a:ext cx="10340493" cy="33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16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5DC333BC-CEE4-4C31-9B53-4E5A5EDDFAF0}"/>
              </a:ext>
            </a:extLst>
          </p:cNvPr>
          <p:cNvSpPr/>
          <p:nvPr/>
        </p:nvSpPr>
        <p:spPr>
          <a:xfrm>
            <a:off x="9169268" y="3643707"/>
            <a:ext cx="2649331" cy="1522088"/>
          </a:xfrm>
          <a:prstGeom prst="roundRect">
            <a:avLst>
              <a:gd name="adj" fmla="val 6994"/>
            </a:avLst>
          </a:prstGeom>
          <a:solidFill>
            <a:srgbClr val="7030A0">
              <a:alpha val="4705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2CC4042-55C0-4F0D-99AD-5C2E00453E22}"/>
              </a:ext>
            </a:extLst>
          </p:cNvPr>
          <p:cNvSpPr/>
          <p:nvPr/>
        </p:nvSpPr>
        <p:spPr>
          <a:xfrm>
            <a:off x="5914695" y="3643707"/>
            <a:ext cx="2456462" cy="2938068"/>
          </a:xfrm>
          <a:prstGeom prst="roundRect">
            <a:avLst>
              <a:gd name="adj" fmla="val 6994"/>
            </a:avLst>
          </a:prstGeom>
          <a:solidFill>
            <a:srgbClr val="FFFF00">
              <a:alpha val="4705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D6E4CCBF-C30D-4A25-AD66-0D10F082D25C}"/>
              </a:ext>
            </a:extLst>
          </p:cNvPr>
          <p:cNvSpPr/>
          <p:nvPr/>
        </p:nvSpPr>
        <p:spPr>
          <a:xfrm>
            <a:off x="1869167" y="3585175"/>
            <a:ext cx="3064783" cy="2407821"/>
          </a:xfrm>
          <a:prstGeom prst="roundRect">
            <a:avLst>
              <a:gd name="adj" fmla="val 6994"/>
            </a:avLst>
          </a:prstGeom>
          <a:solidFill>
            <a:srgbClr val="00B0F0">
              <a:alpha val="4705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BF293C3B-A012-47F5-AAFE-F96826784883}"/>
              </a:ext>
            </a:extLst>
          </p:cNvPr>
          <p:cNvSpPr/>
          <p:nvPr/>
        </p:nvSpPr>
        <p:spPr>
          <a:xfrm>
            <a:off x="3936092" y="546700"/>
            <a:ext cx="4678737" cy="2407821"/>
          </a:xfrm>
          <a:prstGeom prst="roundRect">
            <a:avLst>
              <a:gd name="adj" fmla="val 6994"/>
            </a:avLst>
          </a:prstGeom>
          <a:solidFill>
            <a:srgbClr val="0070C0">
              <a:alpha val="47059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C3C1C02-7650-4398-9F06-809C2F2538AA}"/>
              </a:ext>
            </a:extLst>
          </p:cNvPr>
          <p:cNvSpPr/>
          <p:nvPr/>
        </p:nvSpPr>
        <p:spPr>
          <a:xfrm>
            <a:off x="8778240" y="56004"/>
            <a:ext cx="3406345" cy="3546536"/>
          </a:xfrm>
          <a:prstGeom prst="roundRect">
            <a:avLst>
              <a:gd name="adj" fmla="val 69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85036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React - </a:t>
            </a:r>
            <a:r>
              <a:rPr lang="fr-FR" sz="2400" b="1" dirty="0" err="1"/>
              <a:t>Redux</a:t>
            </a:r>
            <a:endParaRPr lang="fr-FR" sz="2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348FBE-8EFA-4F5F-8624-BFC73DCA0ED9}"/>
              </a:ext>
            </a:extLst>
          </p:cNvPr>
          <p:cNvSpPr txBox="1"/>
          <p:nvPr/>
        </p:nvSpPr>
        <p:spPr>
          <a:xfrm>
            <a:off x="-34646" y="11944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pic>
        <p:nvPicPr>
          <p:cNvPr id="1026" name="Picture 2" descr="RÃ©sultat de recherche d'images pour &quot;redux&quot;">
            <a:extLst>
              <a:ext uri="{FF2B5EF4-FFF2-40B4-BE49-F238E27FC236}">
                <a16:creationId xmlns:a16="http://schemas.microsoft.com/office/drawing/2014/main" id="{92B10B3A-5426-45B7-9F83-0CFFA1FA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89" y="56004"/>
            <a:ext cx="635754" cy="57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0A06D21-CC27-4F91-8344-C0698CB0AD93}"/>
              </a:ext>
            </a:extLst>
          </p:cNvPr>
          <p:cNvSpPr/>
          <p:nvPr/>
        </p:nvSpPr>
        <p:spPr>
          <a:xfrm>
            <a:off x="3178864" y="3643707"/>
            <a:ext cx="1724891" cy="5195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Composant </a:t>
            </a:r>
            <a:r>
              <a:rPr lang="fr-FR" b="1" dirty="0" err="1"/>
              <a:t>StateLess</a:t>
            </a:r>
            <a:endParaRPr lang="fr-FR" b="1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39FD918-2CA7-440A-9AE2-4A71E57F83DC}"/>
              </a:ext>
            </a:extLst>
          </p:cNvPr>
          <p:cNvSpPr/>
          <p:nvPr/>
        </p:nvSpPr>
        <p:spPr>
          <a:xfrm>
            <a:off x="4225263" y="669245"/>
            <a:ext cx="1724891" cy="5195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Composant Container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C2C5B04-5AD4-4342-8934-AF317F0D3308}"/>
              </a:ext>
            </a:extLst>
          </p:cNvPr>
          <p:cNvSpPr/>
          <p:nvPr/>
        </p:nvSpPr>
        <p:spPr>
          <a:xfrm>
            <a:off x="6352182" y="4525655"/>
            <a:ext cx="1724891" cy="5195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98BB6AC-83EA-4594-801E-BE3934F08DBE}"/>
              </a:ext>
            </a:extLst>
          </p:cNvPr>
          <p:cNvSpPr/>
          <p:nvPr/>
        </p:nvSpPr>
        <p:spPr>
          <a:xfrm>
            <a:off x="9631488" y="3868988"/>
            <a:ext cx="1724891" cy="519545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Reducer</a:t>
            </a:r>
          </a:p>
        </p:txBody>
      </p: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DB43A5D3-115B-48A8-B886-0C0B3C2E8D93}"/>
              </a:ext>
            </a:extLst>
          </p:cNvPr>
          <p:cNvCxnSpPr>
            <a:cxnSpLocks/>
            <a:stCxn id="31" idx="0"/>
            <a:endCxn id="28" idx="4"/>
          </p:cNvCxnSpPr>
          <p:nvPr/>
        </p:nvCxnSpPr>
        <p:spPr>
          <a:xfrm rot="16200000" flipV="1">
            <a:off x="9280486" y="2655539"/>
            <a:ext cx="2426897" cy="1"/>
          </a:xfrm>
          <a:prstGeom prst="bentConnector3">
            <a:avLst>
              <a:gd name="adj1" fmla="val 50000"/>
            </a:avLst>
          </a:prstGeom>
          <a:ln w="57150">
            <a:solidFill>
              <a:srgbClr val="00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43A25992-5F16-4A46-8718-6F87E22700DA}"/>
              </a:ext>
            </a:extLst>
          </p:cNvPr>
          <p:cNvSpPr/>
          <p:nvPr/>
        </p:nvSpPr>
        <p:spPr>
          <a:xfrm>
            <a:off x="8863366" y="721060"/>
            <a:ext cx="3261133" cy="72103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b="1" dirty="0"/>
              <a:t>State Global</a:t>
            </a:r>
          </a:p>
        </p:txBody>
      </p: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3DA60FD1-23AD-45E4-87E3-05CB653DE8EC}"/>
              </a:ext>
            </a:extLst>
          </p:cNvPr>
          <p:cNvCxnSpPr>
            <a:cxnSpLocks/>
            <a:stCxn id="28" idx="5"/>
            <a:endCxn id="31" idx="3"/>
          </p:cNvCxnSpPr>
          <p:nvPr/>
        </p:nvCxnSpPr>
        <p:spPr>
          <a:xfrm rot="5400000">
            <a:off x="10105517" y="2587360"/>
            <a:ext cx="2792263" cy="290538"/>
          </a:xfrm>
          <a:prstGeom prst="bentConnector2">
            <a:avLst/>
          </a:prstGeom>
          <a:ln w="57150">
            <a:solidFill>
              <a:srgbClr val="00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B7D00330-8E54-4213-978C-1FBDDAE7F78D}"/>
              </a:ext>
            </a:extLst>
          </p:cNvPr>
          <p:cNvCxnSpPr>
            <a:cxnSpLocks/>
          </p:cNvCxnSpPr>
          <p:nvPr/>
        </p:nvCxnSpPr>
        <p:spPr>
          <a:xfrm rot="5400000">
            <a:off x="872604" y="2090670"/>
            <a:ext cx="4505845" cy="2182539"/>
          </a:xfrm>
          <a:prstGeom prst="bentConnector3">
            <a:avLst>
              <a:gd name="adj1" fmla="val 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8F44FC7-4E34-48D4-8E5F-93D5C1D058F1}"/>
              </a:ext>
            </a:extLst>
          </p:cNvPr>
          <p:cNvSpPr/>
          <p:nvPr/>
        </p:nvSpPr>
        <p:spPr>
          <a:xfrm>
            <a:off x="6033054" y="1871105"/>
            <a:ext cx="25817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Ecoute les évolutions du state</a:t>
            </a:r>
            <a:br>
              <a:rPr lang="fr-FR" sz="1400" dirty="0"/>
            </a:br>
            <a:r>
              <a:rPr lang="fr-FR" sz="1400" dirty="0"/>
              <a:t>Gère le </a:t>
            </a:r>
            <a:r>
              <a:rPr lang="fr-FR" sz="1400" dirty="0" err="1"/>
              <a:t>subscribe</a:t>
            </a:r>
            <a:r>
              <a:rPr lang="fr-FR" sz="1400" dirty="0"/>
              <a:t> à des variables et des méthodes </a:t>
            </a:r>
          </a:p>
          <a:p>
            <a:r>
              <a:rPr lang="fr-FR" sz="1400" dirty="0"/>
              <a:t>Spécifique à 1 composant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E20D90F-E2A9-47A1-87BE-99750122C59A}"/>
              </a:ext>
            </a:extLst>
          </p:cNvPr>
          <p:cNvSpPr txBox="1"/>
          <p:nvPr/>
        </p:nvSpPr>
        <p:spPr>
          <a:xfrm>
            <a:off x="9784186" y="155148"/>
            <a:ext cx="175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Représente l’app</a:t>
            </a:r>
            <a:br>
              <a:rPr lang="fr-FR" sz="1400" dirty="0"/>
            </a:br>
            <a:r>
              <a:rPr lang="fr-FR" sz="1400" dirty="0"/>
              <a:t>Objet JS immutable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B65444FD-B6D6-47BB-98AC-1F249396E848}"/>
              </a:ext>
            </a:extLst>
          </p:cNvPr>
          <p:cNvSpPr/>
          <p:nvPr/>
        </p:nvSpPr>
        <p:spPr>
          <a:xfrm>
            <a:off x="9949998" y="2393305"/>
            <a:ext cx="1087872" cy="5195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Nouveau state</a:t>
            </a:r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3921A5CE-77EC-4FB2-BBE4-4F353D9892EA}"/>
              </a:ext>
            </a:extLst>
          </p:cNvPr>
          <p:cNvSpPr/>
          <p:nvPr/>
        </p:nvSpPr>
        <p:spPr>
          <a:xfrm>
            <a:off x="11096713" y="2393304"/>
            <a:ext cx="1087872" cy="5195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Ancien state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4F4B7C31-BB22-4B34-8AF5-A28A5847A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96" b="61792" l="18226" r="84516">
                        <a14:foregroundMark x1="39355" y1="57221" x2="39355" y2="57221"/>
                        <a14:foregroundMark x1="28871" y1="29982" x2="28871" y2="29982"/>
                        <a14:foregroundMark x1="36774" y1="62340" x2="36774" y2="62340"/>
                        <a14:foregroundMark x1="21935" y1="36380" x2="21935" y2="36380"/>
                        <a14:foregroundMark x1="56613" y1="19378" x2="56613" y2="19378"/>
                        <a14:foregroundMark x1="84677" y1="38574" x2="84677" y2="38574"/>
                        <a14:foregroundMark x1="18226" y1="37294" x2="18226" y2="37294"/>
                      </a14:backgroundRemoval>
                    </a14:imgEffect>
                  </a14:imgLayer>
                </a14:imgProps>
              </a:ext>
            </a:extLst>
          </a:blip>
          <a:srcRect l="17364" t="16136" r="11806" b="35915"/>
          <a:stretch/>
        </p:blipFill>
        <p:spPr>
          <a:xfrm rot="5400000">
            <a:off x="7340875" y="684464"/>
            <a:ext cx="913803" cy="973623"/>
          </a:xfrm>
          <a:prstGeom prst="rect">
            <a:avLst/>
          </a:prstGeom>
        </p:spPr>
      </p:pic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E44424CF-9A3B-4A65-927E-CDD4B39A5A80}"/>
              </a:ext>
            </a:extLst>
          </p:cNvPr>
          <p:cNvSpPr/>
          <p:nvPr/>
        </p:nvSpPr>
        <p:spPr>
          <a:xfrm>
            <a:off x="4225263" y="1293256"/>
            <a:ext cx="1724891" cy="5195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Composant Container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27A9742E-E98A-4851-91BE-428600676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15" b="94733" l="3917" r="97284">
                        <a14:foregroundMark x1="3917" y1="14719" x2="3917" y2="14719"/>
                        <a14:foregroundMark x1="22173" y1="7359" x2="22173" y2="7359"/>
                        <a14:foregroundMark x1="23121" y1="20491" x2="23121" y2="20491"/>
                        <a14:foregroundMark x1="82565" y1="35065" x2="82565" y2="35065"/>
                        <a14:foregroundMark x1="88440" y1="43218" x2="88440" y2="43218"/>
                        <a14:foregroundMark x1="75237" y1="71356" x2="75237" y2="71356"/>
                        <a14:foregroundMark x1="30259" y1="79509" x2="30259" y2="79509"/>
                        <a14:foregroundMark x1="46368" y1="94805" x2="46368" y2="94805"/>
                        <a14:foregroundMark x1="75237" y1="9091" x2="75237" y2="9091"/>
                        <a14:foregroundMark x1="97284" y1="24675" x2="97284" y2="246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0217" y="900283"/>
            <a:ext cx="973628" cy="964098"/>
          </a:xfrm>
          <a:prstGeom prst="rect">
            <a:avLst/>
          </a:prstGeom>
        </p:spPr>
      </p:pic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76BF7222-80CC-4B25-9FB3-279362DE5CF4}"/>
              </a:ext>
            </a:extLst>
          </p:cNvPr>
          <p:cNvSpPr/>
          <p:nvPr/>
        </p:nvSpPr>
        <p:spPr>
          <a:xfrm>
            <a:off x="4225262" y="1944632"/>
            <a:ext cx="1724891" cy="5195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Composant Container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EA2AC539-0641-48D1-BEBE-4EEB7F79890F}"/>
              </a:ext>
            </a:extLst>
          </p:cNvPr>
          <p:cNvSpPr/>
          <p:nvPr/>
        </p:nvSpPr>
        <p:spPr>
          <a:xfrm>
            <a:off x="2907142" y="4242783"/>
            <a:ext cx="1724891" cy="5195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Composant </a:t>
            </a:r>
            <a:r>
              <a:rPr lang="fr-FR" b="1" dirty="0" err="1"/>
              <a:t>StateLess</a:t>
            </a:r>
            <a:endParaRPr lang="fr-FR" b="1" dirty="0"/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C3F6DACB-C70C-4362-8B1F-C12A8912BCEC}"/>
              </a:ext>
            </a:extLst>
          </p:cNvPr>
          <p:cNvSpPr/>
          <p:nvPr/>
        </p:nvSpPr>
        <p:spPr>
          <a:xfrm>
            <a:off x="1931554" y="5434860"/>
            <a:ext cx="1724891" cy="5195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Composant </a:t>
            </a:r>
            <a:r>
              <a:rPr lang="fr-FR" b="1" dirty="0" err="1"/>
              <a:t>StateLess</a:t>
            </a:r>
            <a:endParaRPr lang="fr-FR" b="1" dirty="0"/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90E5495F-C89E-453D-85E5-0007AE274220}"/>
              </a:ext>
            </a:extLst>
          </p:cNvPr>
          <p:cNvSpPr/>
          <p:nvPr/>
        </p:nvSpPr>
        <p:spPr>
          <a:xfrm>
            <a:off x="2474110" y="4829484"/>
            <a:ext cx="1724891" cy="51954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Composant </a:t>
            </a:r>
            <a:r>
              <a:rPr lang="fr-FR" b="1" dirty="0" err="1"/>
              <a:t>StateLess</a:t>
            </a:r>
            <a:endParaRPr lang="fr-FR" b="1" dirty="0"/>
          </a:p>
        </p:txBody>
      </p:sp>
      <p:cxnSp>
        <p:nvCxnSpPr>
          <p:cNvPr id="87" name="Connecteur : en angle 86">
            <a:extLst>
              <a:ext uri="{FF2B5EF4-FFF2-40B4-BE49-F238E27FC236}">
                <a16:creationId xmlns:a16="http://schemas.microsoft.com/office/drawing/2014/main" id="{A90CC48E-06E7-45EE-8969-BCE9DEA67062}"/>
              </a:ext>
            </a:extLst>
          </p:cNvPr>
          <p:cNvCxnSpPr>
            <a:cxnSpLocks/>
            <a:stCxn id="78" idx="1"/>
          </p:cNvCxnSpPr>
          <p:nvPr/>
        </p:nvCxnSpPr>
        <p:spPr>
          <a:xfrm rot="10800000" flipV="1">
            <a:off x="2685973" y="1553029"/>
            <a:ext cx="1539290" cy="329513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 : en angle 89">
            <a:extLst>
              <a:ext uri="{FF2B5EF4-FFF2-40B4-BE49-F238E27FC236}">
                <a16:creationId xmlns:a16="http://schemas.microsoft.com/office/drawing/2014/main" id="{0C89E9FD-E64C-4D8D-BC7C-7B6FB5C56F4C}"/>
              </a:ext>
            </a:extLst>
          </p:cNvPr>
          <p:cNvCxnSpPr>
            <a:cxnSpLocks/>
            <a:stCxn id="81" idx="1"/>
            <a:endCxn id="11" idx="0"/>
          </p:cNvCxnSpPr>
          <p:nvPr/>
        </p:nvCxnSpPr>
        <p:spPr>
          <a:xfrm rot="10800000" flipV="1">
            <a:off x="4041310" y="2204405"/>
            <a:ext cx="183952" cy="143930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2CC6CDC0-A478-4750-A7E6-F8B656471CBE}"/>
              </a:ext>
            </a:extLst>
          </p:cNvPr>
          <p:cNvSpPr/>
          <p:nvPr/>
        </p:nvSpPr>
        <p:spPr>
          <a:xfrm>
            <a:off x="1849789" y="1628177"/>
            <a:ext cx="202918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FR" sz="1400" i="1" dirty="0"/>
              <a:t>Renvoie au composant les différentes update</a:t>
            </a:r>
            <a:endParaRPr lang="fr-FR" sz="1400" dirty="0"/>
          </a:p>
        </p:txBody>
      </p:sp>
      <p:sp>
        <p:nvSpPr>
          <p:cNvPr id="93" name="Rectangle : coins arrondis 92">
            <a:extLst>
              <a:ext uri="{FF2B5EF4-FFF2-40B4-BE49-F238E27FC236}">
                <a16:creationId xmlns:a16="http://schemas.microsoft.com/office/drawing/2014/main" id="{CE558B56-DEA9-4070-AB48-6B5947CBA719}"/>
              </a:ext>
            </a:extLst>
          </p:cNvPr>
          <p:cNvSpPr/>
          <p:nvPr/>
        </p:nvSpPr>
        <p:spPr>
          <a:xfrm>
            <a:off x="6352184" y="5175087"/>
            <a:ext cx="1724891" cy="5195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94" name="Rectangle : coins arrondis 93">
            <a:extLst>
              <a:ext uri="{FF2B5EF4-FFF2-40B4-BE49-F238E27FC236}">
                <a16:creationId xmlns:a16="http://schemas.microsoft.com/office/drawing/2014/main" id="{D0C021F8-E417-42FE-9471-58C44DB8288C}"/>
              </a:ext>
            </a:extLst>
          </p:cNvPr>
          <p:cNvSpPr/>
          <p:nvPr/>
        </p:nvSpPr>
        <p:spPr>
          <a:xfrm>
            <a:off x="6352184" y="5847704"/>
            <a:ext cx="1724891" cy="5195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E6C517ED-96B9-41D3-9277-B5F82B28CBD7}"/>
              </a:ext>
            </a:extLst>
          </p:cNvPr>
          <p:cNvCxnSpPr>
            <a:cxnSpLocks/>
            <a:stCxn id="84" idx="3"/>
            <a:endCxn id="29" idx="1"/>
          </p:cNvCxnSpPr>
          <p:nvPr/>
        </p:nvCxnSpPr>
        <p:spPr>
          <a:xfrm>
            <a:off x="4632033" y="4502556"/>
            <a:ext cx="1720149" cy="28287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 : en angle 97">
            <a:extLst>
              <a:ext uri="{FF2B5EF4-FFF2-40B4-BE49-F238E27FC236}">
                <a16:creationId xmlns:a16="http://schemas.microsoft.com/office/drawing/2014/main" id="{24660714-7F41-4277-B4D9-B1BB2D503E65}"/>
              </a:ext>
            </a:extLst>
          </p:cNvPr>
          <p:cNvCxnSpPr>
            <a:cxnSpLocks/>
            <a:stCxn id="84" idx="3"/>
            <a:endCxn id="93" idx="1"/>
          </p:cNvCxnSpPr>
          <p:nvPr/>
        </p:nvCxnSpPr>
        <p:spPr>
          <a:xfrm>
            <a:off x="4632033" y="4502556"/>
            <a:ext cx="1720151" cy="9323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 : en angle 100">
            <a:extLst>
              <a:ext uri="{FF2B5EF4-FFF2-40B4-BE49-F238E27FC236}">
                <a16:creationId xmlns:a16="http://schemas.microsoft.com/office/drawing/2014/main" id="{CFC34999-E71C-423E-9AC4-8A57FC91C76C}"/>
              </a:ext>
            </a:extLst>
          </p:cNvPr>
          <p:cNvCxnSpPr>
            <a:cxnSpLocks/>
            <a:stCxn id="85" idx="3"/>
            <a:endCxn id="94" idx="1"/>
          </p:cNvCxnSpPr>
          <p:nvPr/>
        </p:nvCxnSpPr>
        <p:spPr>
          <a:xfrm>
            <a:off x="3656445" y="5694633"/>
            <a:ext cx="2695739" cy="4128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 : coins arrondis 105">
            <a:extLst>
              <a:ext uri="{FF2B5EF4-FFF2-40B4-BE49-F238E27FC236}">
                <a16:creationId xmlns:a16="http://schemas.microsoft.com/office/drawing/2014/main" id="{2BD0D6EA-CB64-4D8E-90F5-7280D338DCB6}"/>
              </a:ext>
            </a:extLst>
          </p:cNvPr>
          <p:cNvSpPr/>
          <p:nvPr/>
        </p:nvSpPr>
        <p:spPr>
          <a:xfrm>
            <a:off x="6326512" y="3865650"/>
            <a:ext cx="1724891" cy="5195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107" name="Connecteur : en angle 106">
            <a:extLst>
              <a:ext uri="{FF2B5EF4-FFF2-40B4-BE49-F238E27FC236}">
                <a16:creationId xmlns:a16="http://schemas.microsoft.com/office/drawing/2014/main" id="{52FC56FD-3ADF-462F-9D80-E975E0BA5821}"/>
              </a:ext>
            </a:extLst>
          </p:cNvPr>
          <p:cNvCxnSpPr>
            <a:cxnSpLocks/>
            <a:stCxn id="85" idx="3"/>
            <a:endCxn id="106" idx="1"/>
          </p:cNvCxnSpPr>
          <p:nvPr/>
        </p:nvCxnSpPr>
        <p:spPr>
          <a:xfrm flipV="1">
            <a:off x="3656445" y="4125423"/>
            <a:ext cx="2670067" cy="1569210"/>
          </a:xfrm>
          <a:prstGeom prst="bentConnector3">
            <a:avLst>
              <a:gd name="adj1" fmla="val 593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 : en angle 110">
            <a:extLst>
              <a:ext uri="{FF2B5EF4-FFF2-40B4-BE49-F238E27FC236}">
                <a16:creationId xmlns:a16="http://schemas.microsoft.com/office/drawing/2014/main" id="{AECBFF0F-AF7C-4C34-8AAD-E4429157A2B0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8077073" y="4128761"/>
            <a:ext cx="1554415" cy="6566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 : en angle 113">
            <a:extLst>
              <a:ext uri="{FF2B5EF4-FFF2-40B4-BE49-F238E27FC236}">
                <a16:creationId xmlns:a16="http://schemas.microsoft.com/office/drawing/2014/main" id="{BA0D3941-A899-4FAB-B1A7-C03C42DC5F9E}"/>
              </a:ext>
            </a:extLst>
          </p:cNvPr>
          <p:cNvCxnSpPr>
            <a:cxnSpLocks/>
            <a:stCxn id="106" idx="3"/>
            <a:endCxn id="31" idx="1"/>
          </p:cNvCxnSpPr>
          <p:nvPr/>
        </p:nvCxnSpPr>
        <p:spPr>
          <a:xfrm>
            <a:off x="8051403" y="4125423"/>
            <a:ext cx="1580085" cy="333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 : en angle 116">
            <a:extLst>
              <a:ext uri="{FF2B5EF4-FFF2-40B4-BE49-F238E27FC236}">
                <a16:creationId xmlns:a16="http://schemas.microsoft.com/office/drawing/2014/main" id="{A57EB742-BFE4-49CE-A208-3E236328F91F}"/>
              </a:ext>
            </a:extLst>
          </p:cNvPr>
          <p:cNvCxnSpPr>
            <a:cxnSpLocks/>
            <a:stCxn id="93" idx="3"/>
            <a:endCxn id="31" idx="1"/>
          </p:cNvCxnSpPr>
          <p:nvPr/>
        </p:nvCxnSpPr>
        <p:spPr>
          <a:xfrm flipV="1">
            <a:off x="8077075" y="4128761"/>
            <a:ext cx="1554413" cy="130609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 : en angle 119">
            <a:extLst>
              <a:ext uri="{FF2B5EF4-FFF2-40B4-BE49-F238E27FC236}">
                <a16:creationId xmlns:a16="http://schemas.microsoft.com/office/drawing/2014/main" id="{2AB900EE-5F28-413F-9759-7C9ECE7FAB3F}"/>
              </a:ext>
            </a:extLst>
          </p:cNvPr>
          <p:cNvCxnSpPr>
            <a:cxnSpLocks/>
            <a:stCxn id="94" idx="3"/>
            <a:endCxn id="31" idx="1"/>
          </p:cNvCxnSpPr>
          <p:nvPr/>
        </p:nvCxnSpPr>
        <p:spPr>
          <a:xfrm flipV="1">
            <a:off x="8077075" y="4128761"/>
            <a:ext cx="1554413" cy="197871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34FC821-CB2A-4E96-8B84-2AE0F1F7704B}"/>
              </a:ext>
            </a:extLst>
          </p:cNvPr>
          <p:cNvGrpSpPr/>
          <p:nvPr/>
        </p:nvGrpSpPr>
        <p:grpSpPr>
          <a:xfrm flipH="1">
            <a:off x="4602965" y="3084983"/>
            <a:ext cx="3988676" cy="407853"/>
            <a:chOff x="5731271" y="3095394"/>
            <a:chExt cx="1822054" cy="407853"/>
          </a:xfrm>
        </p:grpSpPr>
        <p:sp>
          <p:nvSpPr>
            <p:cNvPr id="13" name="Flèche : courbe vers la gauche 12">
              <a:extLst>
                <a:ext uri="{FF2B5EF4-FFF2-40B4-BE49-F238E27FC236}">
                  <a16:creationId xmlns:a16="http://schemas.microsoft.com/office/drawing/2014/main" id="{2D69211D-0802-4FC9-ADAB-6E96179922E4}"/>
                </a:ext>
              </a:extLst>
            </p:cNvPr>
            <p:cNvSpPr/>
            <p:nvPr/>
          </p:nvSpPr>
          <p:spPr>
            <a:xfrm>
              <a:off x="6715125" y="3133725"/>
              <a:ext cx="838200" cy="369522"/>
            </a:xfrm>
            <a:prstGeom prst="curved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4" name="Flèche : courbe vers la gauche 53">
              <a:extLst>
                <a:ext uri="{FF2B5EF4-FFF2-40B4-BE49-F238E27FC236}">
                  <a16:creationId xmlns:a16="http://schemas.microsoft.com/office/drawing/2014/main" id="{C6440655-EB0C-4268-B48C-C95CC4B62CEF}"/>
                </a:ext>
              </a:extLst>
            </p:cNvPr>
            <p:cNvSpPr/>
            <p:nvPr/>
          </p:nvSpPr>
          <p:spPr>
            <a:xfrm rot="10800000">
              <a:off x="5731271" y="3095394"/>
              <a:ext cx="838200" cy="369522"/>
            </a:xfrm>
            <a:prstGeom prst="curved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BF243098-2043-4F6A-A900-0249222AF9BD}"/>
              </a:ext>
            </a:extLst>
          </p:cNvPr>
          <p:cNvSpPr/>
          <p:nvPr/>
        </p:nvSpPr>
        <p:spPr>
          <a:xfrm>
            <a:off x="3791918" y="6155949"/>
            <a:ext cx="202918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FR" sz="1400" i="1" dirty="0"/>
              <a:t>Chaque composant dispatch 0 ou n action</a:t>
            </a:r>
            <a:endParaRPr lang="fr-FR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90EC7E7-387A-408E-A28B-515DBBCF80F3}"/>
              </a:ext>
            </a:extLst>
          </p:cNvPr>
          <p:cNvSpPr/>
          <p:nvPr/>
        </p:nvSpPr>
        <p:spPr>
          <a:xfrm>
            <a:off x="9107074" y="4520200"/>
            <a:ext cx="2773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/>
              <a:t>Chaque action est catch par le </a:t>
            </a:r>
            <a:r>
              <a:rPr lang="fr-FR" sz="1400" i="1" dirty="0" err="1"/>
              <a:t>reducer</a:t>
            </a:r>
            <a:r>
              <a:rPr lang="fr-FR" sz="1400" i="1" dirty="0"/>
              <a:t> (si présente dans le switch)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882490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2AC2E55-9D0A-4CC0-AD1F-2E961C0D8228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Exemple de fonctionnement coté serveur sans Express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BCEF18-7C23-4DAF-A5D1-CA8416635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82" y="586740"/>
            <a:ext cx="4562475" cy="3429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F8B3D7-EC81-435B-8763-DA94D9690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682" y="5167312"/>
            <a:ext cx="58578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18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2AC2E55-9D0A-4CC0-AD1F-2E961C0D8228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Exemple de fonctionnement coté client sans Express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02A6DA-C346-4D44-8AFE-B9F6DBE5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64" y="822111"/>
            <a:ext cx="4121936" cy="837381"/>
          </a:xfrm>
          <a:prstGeom prst="rect">
            <a:avLst/>
          </a:prstGeom>
        </p:spPr>
      </p:pic>
      <p:pic>
        <p:nvPicPr>
          <p:cNvPr id="1025" name="Picture 1" descr="io. connect ) ; ">
            <a:extLst>
              <a:ext uri="{FF2B5EF4-FFF2-40B4-BE49-F238E27FC236}">
                <a16:creationId xmlns:a16="http://schemas.microsoft.com/office/drawing/2014/main" id="{327C7C59-4876-4D29-8C95-E502897C0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180" y="869289"/>
            <a:ext cx="2207840" cy="74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0BDDEA2-EB4F-405B-8D13-83902F4FF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64" y="1875071"/>
            <a:ext cx="10165564" cy="384089"/>
          </a:xfrm>
          <a:prstGeom prst="rect">
            <a:avLst/>
          </a:prstGeom>
        </p:spPr>
      </p:pic>
      <p:pic>
        <p:nvPicPr>
          <p:cNvPr id="1026" name="Picture 2" descr="// config 6 &#10;require &quot; socket . io&quot; &#10;const &#10;io. &#10;const server ">
            <a:extLst>
              <a:ext uri="{FF2B5EF4-FFF2-40B4-BE49-F238E27FC236}">
                <a16:creationId xmlns:a16="http://schemas.microsoft.com/office/drawing/2014/main" id="{02F7D1FC-B081-461D-8D17-72A285E3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64" y="4584643"/>
            <a:ext cx="4050514" cy="9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3CEB13-F732-449A-AA60-055634EF1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64" y="5914993"/>
            <a:ext cx="10165564" cy="34343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DD16BB7-6D17-48FC-A513-C1B6F85416C8}"/>
              </a:ext>
            </a:extLst>
          </p:cNvPr>
          <p:cNvSpPr txBox="1"/>
          <p:nvPr/>
        </p:nvSpPr>
        <p:spPr>
          <a:xfrm>
            <a:off x="6222214" y="4894331"/>
            <a:ext cx="256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on oublie le </a:t>
            </a:r>
            <a:r>
              <a:rPr lang="fr-FR" dirty="0" err="1"/>
              <a:t>io.listen</a:t>
            </a:r>
            <a:endParaRPr lang="fr-FR" dirty="0"/>
          </a:p>
        </p:txBody>
      </p: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9F92D1C1-83D0-454E-AC8A-7F97B9C84A3D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 flipH="1">
            <a:off x="7056846" y="5078997"/>
            <a:ext cx="1731554" cy="835996"/>
          </a:xfrm>
          <a:prstGeom prst="bentConnector4">
            <a:avLst>
              <a:gd name="adj1" fmla="val -13202"/>
              <a:gd name="adj2" fmla="val 610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41DA7B3-24FF-4AE1-B793-537491FBBB3C}"/>
              </a:ext>
            </a:extLst>
          </p:cNvPr>
          <p:cNvSpPr txBox="1"/>
          <p:nvPr/>
        </p:nvSpPr>
        <p:spPr>
          <a:xfrm>
            <a:off x="6096000" y="1057905"/>
            <a:ext cx="256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on se trompe </a:t>
            </a:r>
            <a:r>
              <a:rPr lang="fr-FR" dirty="0" err="1"/>
              <a:t>d’ip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7145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0FA578-CE9C-4AB8-AF28-A4632B23FFD8}"/>
              </a:ext>
            </a:extLst>
          </p:cNvPr>
          <p:cNvSpPr txBox="1"/>
          <p:nvPr/>
        </p:nvSpPr>
        <p:spPr>
          <a:xfrm>
            <a:off x="1899138" y="924560"/>
            <a:ext cx="37263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/>
              <a:t>Attention</a:t>
            </a:r>
            <a:r>
              <a:rPr lang="fr-FR" dirty="0"/>
              <a:t> : </a:t>
            </a:r>
            <a:br>
              <a:rPr lang="fr-FR" dirty="0"/>
            </a:br>
            <a:r>
              <a:rPr lang="fr-FR" dirty="0"/>
              <a:t>Webpack tourne sur le port 3000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br>
              <a:rPr lang="fr-FR" dirty="0"/>
            </a:br>
            <a:r>
              <a:rPr lang="fr-FR" dirty="0"/>
              <a:t>Le serveur </a:t>
            </a:r>
            <a:r>
              <a:rPr lang="fr-FR" dirty="0" err="1"/>
              <a:t>nodeJS</a:t>
            </a:r>
            <a:r>
              <a:rPr lang="fr-FR" dirty="0"/>
              <a:t> devra donc tourner sur un port différent, par exemple 3001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85885F-7F06-4857-8BEE-63942DAA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513" y="609600"/>
            <a:ext cx="6409586" cy="344768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2E1190F-09A6-4FC1-A2EC-7537BEA6371D}"/>
              </a:ext>
            </a:extLst>
          </p:cNvPr>
          <p:cNvSpPr/>
          <p:nvPr/>
        </p:nvSpPr>
        <p:spPr>
          <a:xfrm>
            <a:off x="5625513" y="2215662"/>
            <a:ext cx="2686149" cy="73855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70A073F-B311-4B6A-99CA-E4C17DB90D3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Exemple de fonctionnement coté serveur</a:t>
            </a:r>
          </a:p>
        </p:txBody>
      </p:sp>
    </p:spTree>
    <p:extLst>
      <p:ext uri="{BB962C8B-B14F-4D97-AF65-F5344CB8AC3E}">
        <p14:creationId xmlns:p14="http://schemas.microsoft.com/office/powerpoint/2010/main" val="1950751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49237" y="173345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pic>
        <p:nvPicPr>
          <p:cNvPr id="1026" name="Picture 2" descr="RÃ©sultat de recherche d'images pour &quot;socket io&quot;">
            <a:extLst>
              <a:ext uri="{FF2B5EF4-FFF2-40B4-BE49-F238E27FC236}">
                <a16:creationId xmlns:a16="http://schemas.microsoft.com/office/drawing/2014/main" id="{F31E21F1-4A89-412F-9B33-9B39481F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47" y="2598127"/>
            <a:ext cx="6858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3A0BBA-6F1D-4DA9-9B5C-1BAFFC0A9406}"/>
              </a:ext>
            </a:extLst>
          </p:cNvPr>
          <p:cNvSpPr/>
          <p:nvPr/>
        </p:nvSpPr>
        <p:spPr>
          <a:xfrm>
            <a:off x="1910862" y="755283"/>
            <a:ext cx="10281138" cy="170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222222"/>
                </a:solidFill>
                <a:latin typeface="arial" panose="020B0604020202020204" pitchFamily="34" charset="0"/>
              </a:rPr>
              <a:t>Socket.IO </a:t>
            </a:r>
            <a:r>
              <a:rPr lang="fr-FR" dirty="0">
                <a:solidFill>
                  <a:srgbClr val="222222"/>
                </a:solidFill>
                <a:latin typeface="arial" panose="020B0604020202020204" pitchFamily="34" charset="0"/>
              </a:rPr>
              <a:t>est une bibliothèque JavaScript pour les applications Web en temps réel. Il permet une communication bidirectionnelle en temps réel entre les clients Web et les serveurs. Il comporte deux parties: une bibliothèque côté client qui s'exécute dans le navigateur et une bibliothèque côté serveur pour Node.js.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70ACD26-D4BE-4A97-A8E8-9A702D818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14" y="2816759"/>
            <a:ext cx="3057525" cy="3152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593567-F13F-4C28-B88A-1A3F9D5EA5B1}"/>
              </a:ext>
            </a:extLst>
          </p:cNvPr>
          <p:cNvSpPr/>
          <p:nvPr/>
        </p:nvSpPr>
        <p:spPr>
          <a:xfrm>
            <a:off x="5018579" y="499171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b="1" i="1" dirty="0"/>
              <a:t>https://www.isnbreizh.fr/ixn/activity/p5jsServer/p5jserverHowTo/p5jserverHowTo.html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B6868-FDC3-4108-A14A-C52056BAA193}"/>
              </a:ext>
            </a:extLst>
          </p:cNvPr>
          <p:cNvSpPr/>
          <p:nvPr/>
        </p:nvSpPr>
        <p:spPr>
          <a:xfrm>
            <a:off x="4976447" y="5654116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b="1" i="1" dirty="0"/>
              <a:t>http://miageprojet2.unice.fr/index.php?title=Intranet_de_Michel_Buffa/MBDS_2014-2015_Prise_de_contact_NodeJS_%2B_chat_%2B_mini_jeu_multi_participants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457656A-F488-4F27-AD46-806F0F9F5A6E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Socket.io</a:t>
            </a:r>
          </a:p>
        </p:txBody>
      </p:sp>
    </p:spTree>
    <p:extLst>
      <p:ext uri="{BB962C8B-B14F-4D97-AF65-F5344CB8AC3E}">
        <p14:creationId xmlns:p14="http://schemas.microsoft.com/office/powerpoint/2010/main" val="3337495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49237" y="258923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Passer des variables du serveur -&gt; front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782213A-AC50-4D90-BE4A-B558261F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49" y="934343"/>
            <a:ext cx="5849449" cy="6593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FD574C6-C4F2-41D2-B43D-BE8493229A7A}"/>
              </a:ext>
            </a:extLst>
          </p:cNvPr>
          <p:cNvSpPr txBox="1"/>
          <p:nvPr/>
        </p:nvSpPr>
        <p:spPr>
          <a:xfrm>
            <a:off x="1781908" y="526218"/>
            <a:ext cx="915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Lorsque c’est le serveur qui initie le rendu, on peut ajouter des variables dans le header :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508647-AE45-47CE-92B5-BC27E7F0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49" y="1632446"/>
            <a:ext cx="4877166" cy="3350042"/>
          </a:xfrm>
          <a:prstGeom prst="rect">
            <a:avLst/>
          </a:prstGeom>
        </p:spPr>
      </p:pic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81D22791-269E-4BF8-94EB-46A2496896C2}"/>
              </a:ext>
            </a:extLst>
          </p:cNvPr>
          <p:cNvCxnSpPr>
            <a:cxnSpLocks/>
          </p:cNvCxnSpPr>
          <p:nvPr/>
        </p:nvCxnSpPr>
        <p:spPr>
          <a:xfrm flipH="1">
            <a:off x="5644795" y="1403247"/>
            <a:ext cx="972283" cy="2043469"/>
          </a:xfrm>
          <a:prstGeom prst="bentConnector3">
            <a:avLst>
              <a:gd name="adj1" fmla="val -2351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55607598-9CC3-41E8-B678-1CF854946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049" y="5021282"/>
            <a:ext cx="4150335" cy="8418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8D272D-F1B0-4D6D-99A6-275F6B268F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 r="31866"/>
          <a:stretch/>
        </p:blipFill>
        <p:spPr>
          <a:xfrm>
            <a:off x="6154618" y="5097248"/>
            <a:ext cx="4675493" cy="1652818"/>
          </a:xfrm>
          <a:prstGeom prst="rect">
            <a:avLst/>
          </a:prstGeom>
        </p:spPr>
      </p:pic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682C9E99-51B1-4939-B0B9-FFCE136186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25265" y="4876799"/>
            <a:ext cx="2519725" cy="656491"/>
          </a:xfrm>
          <a:prstGeom prst="bentConnector3">
            <a:avLst>
              <a:gd name="adj1" fmla="val -16066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46116AC2-B9B1-4943-AD99-DDA244FD95B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372265" y="5648051"/>
            <a:ext cx="3782353" cy="275606"/>
          </a:xfrm>
          <a:prstGeom prst="bentConnector3">
            <a:avLst>
              <a:gd name="adj1" fmla="val -21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>
            <a:extLst>
              <a:ext uri="{FF2B5EF4-FFF2-40B4-BE49-F238E27FC236}">
                <a16:creationId xmlns:a16="http://schemas.microsoft.com/office/drawing/2014/main" id="{3E68E460-BC13-4D8A-B557-1E0810F82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311" y="3750658"/>
            <a:ext cx="3319279" cy="1138039"/>
          </a:xfrm>
          <a:prstGeom prst="rect">
            <a:avLst/>
          </a:prstGeom>
        </p:spPr>
      </p:pic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BA01A41F-2F8D-4C14-BD67-A5ED72C00DF7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645313" y="4888697"/>
            <a:ext cx="1659638" cy="1525274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A2F70D9E-298F-44E1-9F66-1EA13856A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568" y="1699411"/>
            <a:ext cx="4280022" cy="1842696"/>
          </a:xfrm>
          <a:prstGeom prst="rect">
            <a:avLst/>
          </a:prstGeom>
        </p:spPr>
      </p:pic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28664FB3-26F3-4908-B67D-00FDCD9E1AD0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V="1">
            <a:off x="7295944" y="3009383"/>
            <a:ext cx="1855230" cy="1077981"/>
          </a:xfrm>
          <a:prstGeom prst="bentConnector4">
            <a:avLst>
              <a:gd name="adj1" fmla="val -739"/>
              <a:gd name="adj2" fmla="val 121206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203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37514" y="258923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/>
              <a:t>Preload</a:t>
            </a:r>
            <a:r>
              <a:rPr lang="fr-FR" sz="2400" b="1" dirty="0"/>
              <a:t> State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D574C6-C4F2-41D2-B43D-BE8493229A7A}"/>
              </a:ext>
            </a:extLst>
          </p:cNvPr>
          <p:cNvSpPr txBox="1"/>
          <p:nvPr/>
        </p:nvSpPr>
        <p:spPr>
          <a:xfrm>
            <a:off x="1781908" y="526218"/>
            <a:ext cx="915572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Lorsqu'on crée le store, on peut injecter des données initiales dans notre state.</a:t>
            </a:r>
          </a:p>
          <a:p>
            <a:pPr>
              <a:lnSpc>
                <a:spcPct val="150000"/>
              </a:lnSpc>
            </a:pPr>
            <a:r>
              <a:rPr lang="fr-FR" dirty="0"/>
              <a:t>C'est très utile quand on doit reprendre un state qui aurait été calculé côté serveur.</a:t>
            </a:r>
          </a:p>
          <a:p>
            <a:pPr>
              <a:lnSpc>
                <a:spcPct val="150000"/>
              </a:lnSpc>
            </a:pPr>
            <a:r>
              <a:rPr lang="fr-FR" dirty="0"/>
              <a:t>Pour cela, on passe l'objet que l'on souhaite en deuxième argument de la fonction </a:t>
            </a:r>
            <a:r>
              <a:rPr lang="fr-FR" dirty="0" err="1"/>
              <a:t>createStore</a:t>
            </a:r>
            <a:r>
              <a:rPr lang="fr-FR" dirty="0"/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27F3609-C13F-40D5-8503-EE19D1DD7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21" y="1886639"/>
            <a:ext cx="5734050" cy="37623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9465EC-4C18-4EC1-9B62-02A30009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5726611"/>
            <a:ext cx="53054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84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37514" y="340985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TP </a:t>
            </a:r>
            <a:r>
              <a:rPr lang="fr-FR" sz="2400" b="1" dirty="0" err="1"/>
              <a:t>Chatroom</a:t>
            </a:r>
            <a:r>
              <a:rPr lang="fr-FR" sz="2400" b="1" dirty="0"/>
              <a:t> – Socket.io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316218-C230-44B6-870D-15A70E7195AA}"/>
              </a:ext>
            </a:extLst>
          </p:cNvPr>
          <p:cNvSpPr txBox="1"/>
          <p:nvPr/>
        </p:nvSpPr>
        <p:spPr>
          <a:xfrm>
            <a:off x="2791838" y="798314"/>
            <a:ext cx="8531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Créer une version statique avec les composants + fichiers </a:t>
            </a:r>
            <a:r>
              <a:rPr lang="fr-FR" dirty="0" err="1"/>
              <a:t>sass</a:t>
            </a:r>
            <a:endParaRPr lang="fr-FR" dirty="0"/>
          </a:p>
          <a:p>
            <a:pPr lvl="1"/>
            <a:r>
              <a:rPr lang="fr-FR" dirty="0"/>
              <a:t>a- Décomposer l’application en plusieurs composants (ne pas oublier le composant qui englobe tous les autres)</a:t>
            </a:r>
            <a:br>
              <a:rPr lang="fr-FR" dirty="0"/>
            </a:br>
            <a:r>
              <a:rPr lang="fr-FR" dirty="0"/>
              <a:t>b- Import/Export + rajouter manuellement les variables ou fonctions () =&gt; {}</a:t>
            </a:r>
          </a:p>
          <a:p>
            <a:pPr lvl="1"/>
            <a:r>
              <a:rPr lang="fr-FR" dirty="0"/>
              <a:t>c- Créer les fichiers de style : .</a:t>
            </a:r>
            <a:r>
              <a:rPr lang="fr-FR" dirty="0" err="1"/>
              <a:t>sass</a:t>
            </a:r>
            <a:r>
              <a:rPr lang="fr-FR" dirty="0"/>
              <a:t>  sans oublier les id/</a:t>
            </a:r>
            <a:r>
              <a:rPr lang="fr-FR" dirty="0" err="1"/>
              <a:t>className</a:t>
            </a:r>
            <a:endParaRPr lang="fr-FR" dirty="0"/>
          </a:p>
          <a:p>
            <a:pPr lvl="1"/>
            <a:r>
              <a:rPr lang="fr-FR" dirty="0"/>
              <a:t>d- Créer le fichier app.js à la racine de src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8A13D2-EA31-439A-93CC-6159F24FD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38" y="2505287"/>
            <a:ext cx="6527032" cy="37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37514" y="340985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TP </a:t>
            </a:r>
            <a:r>
              <a:rPr lang="fr-FR" sz="2400" b="1" dirty="0" err="1"/>
              <a:t>Chatroom</a:t>
            </a:r>
            <a:r>
              <a:rPr lang="fr-FR" sz="2400" b="1" dirty="0"/>
              <a:t> – Socket.io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316218-C230-44B6-870D-15A70E7195AA}"/>
              </a:ext>
            </a:extLst>
          </p:cNvPr>
          <p:cNvSpPr txBox="1"/>
          <p:nvPr/>
        </p:nvSpPr>
        <p:spPr>
          <a:xfrm>
            <a:off x="2721375" y="852925"/>
            <a:ext cx="8531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Créer les containers de chaque composant, bien changer le chemin d’import dans le composant app </a:t>
            </a:r>
          </a:p>
          <a:p>
            <a:r>
              <a:rPr lang="fr-FR" dirty="0"/>
              <a:t>3- Ajouter les </a:t>
            </a:r>
            <a:r>
              <a:rPr lang="fr-FR" dirty="0" err="1"/>
              <a:t>mapStateToProps</a:t>
            </a:r>
            <a:r>
              <a:rPr lang="fr-FR" dirty="0"/>
              <a:t> avec les propriétés ajoutées en statique</a:t>
            </a:r>
          </a:p>
          <a:p>
            <a:r>
              <a:rPr lang="fr-FR" dirty="0"/>
              <a:t>4- Avant d’ajouter la </a:t>
            </a:r>
            <a:r>
              <a:rPr lang="fr-FR" dirty="0" err="1"/>
              <a:t>mapDispatchToProps</a:t>
            </a:r>
            <a:r>
              <a:rPr lang="fr-FR" dirty="0"/>
              <a:t>, faire la liste des interactions voulues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C51DE67-5B91-47BA-AFFE-7A05BC8772ED}"/>
              </a:ext>
            </a:extLst>
          </p:cNvPr>
          <p:cNvSpPr txBox="1"/>
          <p:nvPr/>
        </p:nvSpPr>
        <p:spPr>
          <a:xfrm>
            <a:off x="1964986" y="4786806"/>
            <a:ext cx="4131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Message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- message reçu 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58EEF5-C838-4ECC-824C-43DD70803FC5}"/>
              </a:ext>
            </a:extLst>
          </p:cNvPr>
          <p:cNvSpPr txBox="1"/>
          <p:nvPr/>
        </p:nvSpPr>
        <p:spPr>
          <a:xfrm>
            <a:off x="7836469" y="2970978"/>
            <a:ext cx="4131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Setting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- Setting caché / visible</a:t>
            </a:r>
          </a:p>
          <a:p>
            <a:r>
              <a:rPr lang="fr-FR" dirty="0"/>
              <a:t>- Ce que l’utilisateur écrit à chaque instant dans le formulaire</a:t>
            </a:r>
          </a:p>
          <a:p>
            <a:br>
              <a:rPr lang="fr-FR" dirty="0"/>
            </a:br>
            <a:r>
              <a:rPr lang="fr-FR" dirty="0"/>
              <a:t>- Afficher / Cacher les settings</a:t>
            </a:r>
          </a:p>
          <a:p>
            <a:r>
              <a:rPr lang="fr-FR" dirty="0"/>
              <a:t>- Envoyer le contenue texte du formulaire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01F0E0-A729-4E1A-A4DA-E1A8373E16D0}"/>
              </a:ext>
            </a:extLst>
          </p:cNvPr>
          <p:cNvSpPr txBox="1"/>
          <p:nvPr/>
        </p:nvSpPr>
        <p:spPr>
          <a:xfrm>
            <a:off x="1964987" y="2970977"/>
            <a:ext cx="4131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Formulaire</a:t>
            </a:r>
            <a:r>
              <a:rPr lang="fr-FR" dirty="0"/>
              <a:t> :</a:t>
            </a:r>
            <a:br>
              <a:rPr lang="fr-FR" dirty="0"/>
            </a:br>
            <a:r>
              <a:rPr lang="fr-FR" dirty="0"/>
              <a:t>- Ce que l’utilisateur écrit à chaque instant dans le formulaire</a:t>
            </a:r>
          </a:p>
          <a:p>
            <a:br>
              <a:rPr lang="fr-FR" dirty="0"/>
            </a:br>
            <a:r>
              <a:rPr lang="fr-FR" dirty="0"/>
              <a:t>- Vider le formulaire lors de la soumission</a:t>
            </a:r>
          </a:p>
          <a:p>
            <a:r>
              <a:rPr lang="fr-FR" dirty="0"/>
              <a:t>- Envoyer le contenue texte du formulaire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547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37514" y="340985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TP </a:t>
            </a:r>
            <a:r>
              <a:rPr lang="fr-FR" sz="2400" b="1" dirty="0" err="1"/>
              <a:t>Chatroom</a:t>
            </a:r>
            <a:r>
              <a:rPr lang="fr-FR" sz="2400" b="1" dirty="0"/>
              <a:t> – Socket.io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E542E2-3982-4532-AAC9-510976A7FD1A}"/>
              </a:ext>
            </a:extLst>
          </p:cNvPr>
          <p:cNvSpPr txBox="1"/>
          <p:nvPr/>
        </p:nvSpPr>
        <p:spPr>
          <a:xfrm>
            <a:off x="2721375" y="852925"/>
            <a:ext cx="8531158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Rendre dynamique l’</a:t>
            </a:r>
            <a:r>
              <a:rPr lang="fr-FR" sz="2000" dirty="0" err="1"/>
              <a:t>aplication</a:t>
            </a:r>
            <a:r>
              <a:rPr lang="fr-FR" sz="2000" dirty="0"/>
              <a:t> : </a:t>
            </a:r>
            <a:br>
              <a:rPr lang="fr-FR" dirty="0"/>
            </a:br>
            <a:r>
              <a:rPr lang="fr-FR" dirty="0"/>
              <a:t>5- Compléter les container avec les besoins de variables et méthodes </a:t>
            </a:r>
          </a:p>
          <a:p>
            <a:r>
              <a:rPr lang="fr-FR" dirty="0"/>
              <a:t>6- Créer le fichier action avec les constante d’action + les créateurs d’actions</a:t>
            </a:r>
            <a:br>
              <a:rPr lang="fr-FR" dirty="0"/>
            </a:br>
            <a:r>
              <a:rPr lang="fr-FR" dirty="0"/>
              <a:t>7- Créer le </a:t>
            </a:r>
            <a:r>
              <a:rPr lang="fr-FR" dirty="0" err="1"/>
              <a:t>reducer</a:t>
            </a:r>
            <a:r>
              <a:rPr lang="fr-FR" dirty="0"/>
              <a:t> :</a:t>
            </a:r>
          </a:p>
          <a:p>
            <a:r>
              <a:rPr lang="fr-FR" dirty="0"/>
              <a:t>	a- Créer l’initial state ( on initialise la liste des variables)</a:t>
            </a:r>
          </a:p>
          <a:p>
            <a:r>
              <a:rPr lang="fr-FR" dirty="0"/>
              <a:t>	b- Créer la boucle switch avec les différents cas d’action  </a:t>
            </a:r>
          </a:p>
          <a:p>
            <a:r>
              <a:rPr lang="fr-FR" dirty="0"/>
              <a:t>8- </a:t>
            </a:r>
            <a:r>
              <a:rPr lang="fr-FR" b="1" i="1" dirty="0"/>
              <a:t>Astuce pour le setting </a:t>
            </a:r>
            <a:r>
              <a:rPr lang="fr-FR" dirty="0"/>
              <a:t>: utiliser les </a:t>
            </a:r>
            <a:r>
              <a:rPr lang="fr-FR" dirty="0" err="1"/>
              <a:t>className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>
              <a:lnSpc>
                <a:spcPct val="150000"/>
              </a:lnSpc>
            </a:pPr>
            <a:r>
              <a:rPr lang="fr-FR" sz="2000" dirty="0"/>
              <a:t>Permettre l’utilisation du de </a:t>
            </a:r>
            <a:r>
              <a:rPr lang="fr-FR" sz="2000" dirty="0" err="1"/>
              <a:t>redux</a:t>
            </a:r>
            <a:r>
              <a:rPr lang="fr-FR" sz="2000" dirty="0"/>
              <a:t> :</a:t>
            </a:r>
            <a:endParaRPr lang="fr-FR" dirty="0"/>
          </a:p>
          <a:p>
            <a:r>
              <a:rPr lang="fr-FR" dirty="0"/>
              <a:t>9- Créer le fichier store.js </a:t>
            </a:r>
          </a:p>
          <a:p>
            <a:r>
              <a:rPr lang="fr-FR" dirty="0"/>
              <a:t>10- Encadrer le composant App avec le provider pour donner l’accès au store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762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37514" y="340985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TP </a:t>
            </a:r>
            <a:r>
              <a:rPr lang="fr-FR" sz="2400" b="1" dirty="0" err="1"/>
              <a:t>Chatroom</a:t>
            </a:r>
            <a:r>
              <a:rPr lang="fr-FR" sz="2400" b="1" dirty="0"/>
              <a:t> – Socket.io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725FA16-AF5F-4C31-B482-E2581DD50721}"/>
              </a:ext>
            </a:extLst>
          </p:cNvPr>
          <p:cNvSpPr txBox="1"/>
          <p:nvPr/>
        </p:nvSpPr>
        <p:spPr>
          <a:xfrm>
            <a:off x="2721375" y="585652"/>
            <a:ext cx="853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Créer le coté serveur: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D72DA1-CB2E-43CA-AFAB-7EEB2DB1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375" y="2117395"/>
            <a:ext cx="3202770" cy="7202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040C2F-D60B-41EB-B0B5-081071236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159" y="2156971"/>
            <a:ext cx="2268913" cy="6482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B553D8-4F40-49FC-B097-F0F9053B0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375" y="3568853"/>
            <a:ext cx="8405914" cy="18131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E4A1A3-5709-4EB5-AE3E-C7F3E6FAB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375" y="5945301"/>
            <a:ext cx="2923910" cy="75755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C1BFC7E-BD0B-4DD6-9810-F528B4ADFEDE}"/>
              </a:ext>
            </a:extLst>
          </p:cNvPr>
          <p:cNvSpPr txBox="1"/>
          <p:nvPr/>
        </p:nvSpPr>
        <p:spPr>
          <a:xfrm>
            <a:off x="2643554" y="1651100"/>
            <a:ext cx="2278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Importer les librairies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6E4562-2897-4E2F-BD13-B97D266E9CE6}"/>
              </a:ext>
            </a:extLst>
          </p:cNvPr>
          <p:cNvSpPr txBox="1"/>
          <p:nvPr/>
        </p:nvSpPr>
        <p:spPr>
          <a:xfrm>
            <a:off x="8684430" y="1651100"/>
            <a:ext cx="2278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Instancier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0A7632-E15C-4BD1-B284-3C1744157F4B}"/>
              </a:ext>
            </a:extLst>
          </p:cNvPr>
          <p:cNvSpPr txBox="1"/>
          <p:nvPr/>
        </p:nvSpPr>
        <p:spPr>
          <a:xfrm>
            <a:off x="2643554" y="3179089"/>
            <a:ext cx="2278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err="1"/>
              <a:t>Requete</a:t>
            </a:r>
            <a:r>
              <a:rPr lang="fr-FR" sz="1600" b="1" i="1" dirty="0"/>
              <a:t>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0075EE-9542-4F9E-913D-B227BF97C849}"/>
              </a:ext>
            </a:extLst>
          </p:cNvPr>
          <p:cNvSpPr txBox="1"/>
          <p:nvPr/>
        </p:nvSpPr>
        <p:spPr>
          <a:xfrm>
            <a:off x="2643554" y="5606747"/>
            <a:ext cx="2278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Ecoute du port </a:t>
            </a:r>
          </a:p>
        </p:txBody>
      </p:sp>
    </p:spTree>
    <p:extLst>
      <p:ext uri="{BB962C8B-B14F-4D97-AF65-F5344CB8AC3E}">
        <p14:creationId xmlns:p14="http://schemas.microsoft.com/office/powerpoint/2010/main" val="144715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D893D1-B368-4092-A8C4-8F931A0C5C21}"/>
              </a:ext>
            </a:extLst>
          </p:cNvPr>
          <p:cNvSpPr txBox="1"/>
          <p:nvPr/>
        </p:nvSpPr>
        <p:spPr>
          <a:xfrm>
            <a:off x="2384854" y="2743201"/>
            <a:ext cx="9329351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1- Reprenez le React-Modèle, supprimer tous dans le app.js</a:t>
            </a:r>
          </a:p>
          <a:p>
            <a:pPr>
              <a:lnSpc>
                <a:spcPct val="150000"/>
              </a:lnSpc>
            </a:pPr>
            <a:r>
              <a:rPr lang="fr-FR" dirty="0"/>
              <a:t>2- Créer un dossier containers et store  ( /!\ il y a un S à </a:t>
            </a:r>
            <a:r>
              <a:rPr lang="fr-FR" dirty="0" err="1"/>
              <a:t>containerS</a:t>
            </a:r>
            <a:r>
              <a:rPr lang="fr-FR" dirty="0"/>
              <a:t> )</a:t>
            </a:r>
          </a:p>
          <a:p>
            <a:pPr>
              <a:lnSpc>
                <a:spcPct val="150000"/>
              </a:lnSpc>
            </a:pPr>
            <a:r>
              <a:rPr lang="fr-FR" dirty="0"/>
              <a:t>3- Modifier le composant app 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 bouton ON/OFF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 Titre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 texte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 Input</a:t>
            </a:r>
          </a:p>
          <a:p>
            <a:pPr>
              <a:lnSpc>
                <a:spcPct val="150000"/>
              </a:lnSpc>
            </a:pPr>
            <a:r>
              <a:rPr lang="fr-FR" dirty="0"/>
              <a:t>4-  Le bouton doit réagir au click et</a:t>
            </a:r>
            <a:br>
              <a:rPr lang="fr-FR" dirty="0"/>
            </a:br>
            <a:r>
              <a:rPr lang="fr-FR" dirty="0"/>
              <a:t> appeler une fonction </a:t>
            </a:r>
            <a:r>
              <a:rPr lang="fr-FR" dirty="0" err="1"/>
              <a:t>toggleLight</a:t>
            </a:r>
            <a:r>
              <a:rPr lang="fr-FR" dirty="0"/>
              <a:t> (la fonction ! Pas son instance)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7BE00C-C26D-4D6A-84E4-A65417663FD8}"/>
              </a:ext>
            </a:extLst>
          </p:cNvPr>
          <p:cNvSpPr txBox="1"/>
          <p:nvPr/>
        </p:nvSpPr>
        <p:spPr>
          <a:xfrm>
            <a:off x="2384854" y="757881"/>
            <a:ext cx="9329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veut créer un bouton qui change le background de la page, au click sur un bouton. Si on re-click le background redevient blanc.</a:t>
            </a: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 En gros on veut pouvoir allumer et éteindre la lumière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2F3D6D-00FA-425F-A87E-D1A239F9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616" y="3757121"/>
            <a:ext cx="4765445" cy="20633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CB480FA-B436-4CC8-8FE8-674013EE47EA}"/>
              </a:ext>
            </a:extLst>
          </p:cNvPr>
          <p:cNvSpPr txBox="1"/>
          <p:nvPr/>
        </p:nvSpPr>
        <p:spPr>
          <a:xfrm>
            <a:off x="2384854" y="2218230"/>
            <a:ext cx="932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Créer le composant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F3B32C-8E99-4513-AE5B-E9D23C42A6CB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51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37514" y="340985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5CFB8C-6797-436C-B565-52C106836CAC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TP </a:t>
            </a:r>
            <a:r>
              <a:rPr lang="fr-FR" sz="2400" b="1" dirty="0" err="1"/>
              <a:t>Chatroom</a:t>
            </a:r>
            <a:r>
              <a:rPr lang="fr-FR" sz="2400" b="1" dirty="0"/>
              <a:t> – Socket.io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82C195-1223-4CCF-B8EB-A3BC2B43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11" y="1050587"/>
            <a:ext cx="4327396" cy="334631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6FA443C-BA6C-4E9C-9424-192E9C5F579E}"/>
              </a:ext>
            </a:extLst>
          </p:cNvPr>
          <p:cNvSpPr txBox="1"/>
          <p:nvPr/>
        </p:nvSpPr>
        <p:spPr>
          <a:xfrm>
            <a:off x="2319511" y="586849"/>
            <a:ext cx="2278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Code socket: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F25DF9F-0CCD-4C58-B11B-902BCFE5ACA8}"/>
              </a:ext>
            </a:extLst>
          </p:cNvPr>
          <p:cNvSpPr txBox="1"/>
          <p:nvPr/>
        </p:nvSpPr>
        <p:spPr>
          <a:xfrm>
            <a:off x="8398655" y="1371547"/>
            <a:ext cx="3793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Ecoute de la création d’un canal socket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17DC519-C8DD-407B-B6E4-D3DBDB32EAB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6596" y="1540824"/>
            <a:ext cx="2562059" cy="1692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543E3F01-478D-4B86-A11F-4216139B0B30}"/>
              </a:ext>
            </a:extLst>
          </p:cNvPr>
          <p:cNvSpPr txBox="1"/>
          <p:nvPr/>
        </p:nvSpPr>
        <p:spPr>
          <a:xfrm>
            <a:off x="8398654" y="2031061"/>
            <a:ext cx="379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Ecoute de la réception d’un message client -&gt; serveur dont l’identifiant est ‘</a:t>
            </a:r>
            <a:r>
              <a:rPr lang="fr-FR" sz="1600" b="1" i="1" dirty="0" err="1"/>
              <a:t>send_message</a:t>
            </a:r>
            <a:r>
              <a:rPr lang="fr-FR" sz="1600" b="1" i="1" dirty="0"/>
              <a:t>’ 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B0A0BF0-D62F-4BA4-ADA3-2FBACDA8673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595353" y="2446560"/>
            <a:ext cx="1803301" cy="729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C6D7101-6E0C-4CA1-B8E2-69CF020C20D5}"/>
              </a:ext>
            </a:extLst>
          </p:cNvPr>
          <p:cNvSpPr txBox="1"/>
          <p:nvPr/>
        </p:nvSpPr>
        <p:spPr>
          <a:xfrm>
            <a:off x="7733932" y="4227626"/>
            <a:ext cx="3793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Emettre une </a:t>
            </a:r>
            <a:r>
              <a:rPr lang="fr-FR" sz="1600" b="1" i="1" dirty="0" err="1"/>
              <a:t>response</a:t>
            </a:r>
            <a:r>
              <a:rPr lang="fr-FR" sz="1600" b="1" i="1" dirty="0"/>
              <a:t> du serveur </a:t>
            </a:r>
            <a:r>
              <a:rPr lang="fr-FR" sz="1600" b="1" i="1" dirty="0">
                <a:sym typeface="Wingdings" panose="05000000000000000000" pitchFamily="2" charset="2"/>
              </a:rPr>
              <a:t>  client </a:t>
            </a:r>
            <a:endParaRPr lang="fr-FR" sz="1600" b="1" i="1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65CB489-73BB-4F8D-83F8-F7A6DF02A95D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710136" y="3745149"/>
            <a:ext cx="2023796" cy="6517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49B10184-D1DA-4534-BDA1-0D0B93A56E4B}"/>
              </a:ext>
            </a:extLst>
          </p:cNvPr>
          <p:cNvSpPr txBox="1"/>
          <p:nvPr/>
        </p:nvSpPr>
        <p:spPr>
          <a:xfrm>
            <a:off x="7733932" y="3295896"/>
            <a:ext cx="3793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Incrémenter </a:t>
            </a:r>
            <a:r>
              <a:rPr lang="fr-FR" sz="1600" b="1" i="1" dirty="0" err="1"/>
              <a:t>l’id</a:t>
            </a:r>
            <a:r>
              <a:rPr lang="fr-FR" sz="1600" b="1" i="1" dirty="0"/>
              <a:t> du message pour créer des key dans la liste de composant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7E66791-E0C2-4567-8955-36AE9B581FA7}"/>
              </a:ext>
            </a:extLst>
          </p:cNvPr>
          <p:cNvCxnSpPr>
            <a:cxnSpLocks/>
          </p:cNvCxnSpPr>
          <p:nvPr/>
        </p:nvCxnSpPr>
        <p:spPr>
          <a:xfrm flipH="1" flipV="1">
            <a:off x="5710136" y="3156227"/>
            <a:ext cx="2042810" cy="511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519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43A286-1829-459F-8753-745540F42FDB}"/>
              </a:ext>
            </a:extLst>
          </p:cNvPr>
          <p:cNvSpPr txBox="1"/>
          <p:nvPr/>
        </p:nvSpPr>
        <p:spPr>
          <a:xfrm>
            <a:off x="-60960" y="92456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8F1164D-5BAD-4B3B-8522-D80A983E4EB7}"/>
              </a:ext>
            </a:extLst>
          </p:cNvPr>
          <p:cNvSpPr txBox="1"/>
          <p:nvPr/>
        </p:nvSpPr>
        <p:spPr>
          <a:xfrm>
            <a:off x="1781908" y="644429"/>
            <a:ext cx="275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Code coté client :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A3B56D2-854C-48AF-9041-52D3B0D3C35D}"/>
              </a:ext>
            </a:extLst>
          </p:cNvPr>
          <p:cNvSpPr txBox="1"/>
          <p:nvPr/>
        </p:nvSpPr>
        <p:spPr>
          <a:xfrm>
            <a:off x="2430183" y="1013761"/>
            <a:ext cx="210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Import de socket </a:t>
            </a:r>
            <a:r>
              <a:rPr lang="fr-FR" sz="1400" b="1" i="1" dirty="0" err="1"/>
              <a:t>io</a:t>
            </a:r>
            <a:r>
              <a:rPr lang="fr-FR" sz="1400" b="1" i="1" dirty="0"/>
              <a:t> coté client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353093E-50F7-48B4-AA16-586B24044FC8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535157" y="1013763"/>
            <a:ext cx="1221141" cy="261608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4B61AB80-A9E9-4505-958A-F9EC50562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00" r="2743" b="-353"/>
          <a:stretch/>
        </p:blipFill>
        <p:spPr>
          <a:xfrm>
            <a:off x="5874603" y="448095"/>
            <a:ext cx="6298788" cy="8883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7B6C143-5567-40A2-A533-8B5B5491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42" y="1784526"/>
            <a:ext cx="7072849" cy="4443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A7C0F3C-B145-44BD-8A73-04008CB9C8DF}"/>
              </a:ext>
            </a:extLst>
          </p:cNvPr>
          <p:cNvSpPr txBox="1"/>
          <p:nvPr/>
        </p:nvSpPr>
        <p:spPr>
          <a:xfrm>
            <a:off x="2563245" y="2760500"/>
            <a:ext cx="210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Connexion au socket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D607650-A190-43C1-836A-7F92216BA44C}"/>
              </a:ext>
            </a:extLst>
          </p:cNvPr>
          <p:cNvSpPr txBox="1"/>
          <p:nvPr/>
        </p:nvSpPr>
        <p:spPr>
          <a:xfrm>
            <a:off x="2563245" y="3068277"/>
            <a:ext cx="210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Ecoute de la connexion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68003B6-DE12-4C86-875B-6E6C8A9A8F84}"/>
              </a:ext>
            </a:extLst>
          </p:cNvPr>
          <p:cNvSpPr txBox="1"/>
          <p:nvPr/>
        </p:nvSpPr>
        <p:spPr>
          <a:xfrm>
            <a:off x="2563245" y="3376054"/>
            <a:ext cx="21049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Ecoute de la réception d’un message type ‘</a:t>
            </a:r>
            <a:r>
              <a:rPr lang="fr-FR" sz="1400" b="1" i="1" dirty="0" err="1"/>
              <a:t>send_message</a:t>
            </a:r>
            <a:r>
              <a:rPr lang="fr-FR" sz="1400" b="1" i="1" dirty="0"/>
              <a:t>’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8F0AE10-351B-4B38-B167-3263A3696E77}"/>
              </a:ext>
            </a:extLst>
          </p:cNvPr>
          <p:cNvCxnSpPr>
            <a:cxnSpLocks/>
          </p:cNvCxnSpPr>
          <p:nvPr/>
        </p:nvCxnSpPr>
        <p:spPr>
          <a:xfrm flipV="1">
            <a:off x="4394480" y="2883877"/>
            <a:ext cx="1185705" cy="416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EC3EA83-CB32-4402-895D-51E35395ABC0}"/>
              </a:ext>
            </a:extLst>
          </p:cNvPr>
          <p:cNvCxnSpPr>
            <a:cxnSpLocks/>
          </p:cNvCxnSpPr>
          <p:nvPr/>
        </p:nvCxnSpPr>
        <p:spPr>
          <a:xfrm flipV="1">
            <a:off x="4431323" y="3068277"/>
            <a:ext cx="1148862" cy="155569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818C9438-700D-47BD-8D71-5F679053371C}"/>
              </a:ext>
            </a:extLst>
          </p:cNvPr>
          <p:cNvCxnSpPr>
            <a:cxnSpLocks/>
          </p:cNvCxnSpPr>
          <p:nvPr/>
        </p:nvCxnSpPr>
        <p:spPr>
          <a:xfrm flipV="1">
            <a:off x="4431323" y="3411415"/>
            <a:ext cx="1137139" cy="104957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2BDE863-D966-4548-98AF-4870E3EC767C}"/>
              </a:ext>
            </a:extLst>
          </p:cNvPr>
          <p:cNvSpPr txBox="1"/>
          <p:nvPr/>
        </p:nvSpPr>
        <p:spPr>
          <a:xfrm>
            <a:off x="2563245" y="5079069"/>
            <a:ext cx="210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Emission d’un message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4F82D89-3207-42E3-A00B-241EB643C243}"/>
              </a:ext>
            </a:extLst>
          </p:cNvPr>
          <p:cNvSpPr txBox="1"/>
          <p:nvPr/>
        </p:nvSpPr>
        <p:spPr>
          <a:xfrm>
            <a:off x="2563245" y="4291796"/>
            <a:ext cx="210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Connexion à un nouveau canal socket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0AEB72C9-5C36-4363-B80D-484E4BA140B0}"/>
              </a:ext>
            </a:extLst>
          </p:cNvPr>
          <p:cNvCxnSpPr>
            <a:cxnSpLocks/>
          </p:cNvCxnSpPr>
          <p:nvPr/>
        </p:nvCxnSpPr>
        <p:spPr>
          <a:xfrm flipV="1">
            <a:off x="4572000" y="4267201"/>
            <a:ext cx="1008185" cy="281353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CE25D4AD-515E-43BA-9BCA-EABF4F444C64}"/>
              </a:ext>
            </a:extLst>
          </p:cNvPr>
          <p:cNvCxnSpPr>
            <a:cxnSpLocks/>
          </p:cNvCxnSpPr>
          <p:nvPr/>
        </p:nvCxnSpPr>
        <p:spPr>
          <a:xfrm flipV="1">
            <a:off x="4431323" y="4794738"/>
            <a:ext cx="1078523" cy="4382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B606FC7F-38E2-466F-97BF-412240F4C3B4}"/>
              </a:ext>
            </a:extLst>
          </p:cNvPr>
          <p:cNvSpPr txBox="1"/>
          <p:nvPr/>
        </p:nvSpPr>
        <p:spPr>
          <a:xfrm>
            <a:off x="1781908" y="0"/>
            <a:ext cx="1041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Exemple de fonctionnement coté serveur</a:t>
            </a:r>
          </a:p>
        </p:txBody>
      </p:sp>
    </p:spTree>
    <p:extLst>
      <p:ext uri="{BB962C8B-B14F-4D97-AF65-F5344CB8AC3E}">
        <p14:creationId xmlns:p14="http://schemas.microsoft.com/office/powerpoint/2010/main" val="12408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9902B89-2971-4509-A56B-E4A739D43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45" y="1658961"/>
            <a:ext cx="5128055" cy="354007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C7BE11D-7855-473A-8E65-2C0EB1E1F3DA}"/>
              </a:ext>
            </a:extLst>
          </p:cNvPr>
          <p:cNvSpPr txBox="1"/>
          <p:nvPr/>
        </p:nvSpPr>
        <p:spPr>
          <a:xfrm>
            <a:off x="8464378" y="1569308"/>
            <a:ext cx="336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Etape 1 </a:t>
            </a:r>
            <a:r>
              <a:rPr lang="fr-FR" dirty="0"/>
              <a:t>: import / export !!!!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FA7688B-F3E2-4029-A915-B8854D40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433" y="2199503"/>
            <a:ext cx="3934686" cy="369467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5F52259-C321-49D8-A25A-E90BE2FD819B}"/>
              </a:ext>
            </a:extLst>
          </p:cNvPr>
          <p:cNvSpPr txBox="1"/>
          <p:nvPr/>
        </p:nvSpPr>
        <p:spPr>
          <a:xfrm>
            <a:off x="2187145" y="875489"/>
            <a:ext cx="3114429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Composant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88DD4E-4AC6-4E87-9D33-9C19A427D650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558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D893D1-B368-4092-A8C4-8F931A0C5C21}"/>
              </a:ext>
            </a:extLst>
          </p:cNvPr>
          <p:cNvSpPr txBox="1"/>
          <p:nvPr/>
        </p:nvSpPr>
        <p:spPr>
          <a:xfrm>
            <a:off x="2384853" y="1071957"/>
            <a:ext cx="9329351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1- Créer dans le dossier store un fichier reducer.js / index.js / action</a:t>
            </a:r>
            <a:r>
              <a:rPr lang="fr-FR" b="1" u="sng" dirty="0">
                <a:highlight>
                  <a:srgbClr val="FF0000"/>
                </a:highlight>
              </a:rPr>
              <a:t>s</a:t>
            </a:r>
            <a:r>
              <a:rPr lang="fr-FR" dirty="0"/>
              <a:t>.js </a:t>
            </a:r>
          </a:p>
          <a:p>
            <a:pPr>
              <a:lnSpc>
                <a:spcPct val="150000"/>
              </a:lnSpc>
            </a:pPr>
            <a:r>
              <a:rPr lang="fr-FR" dirty="0"/>
              <a:t>2- Dans le action.js créer votre action du type toogle_light</a:t>
            </a:r>
          </a:p>
          <a:p>
            <a:pPr>
              <a:lnSpc>
                <a:spcPct val="150000"/>
              </a:lnSpc>
            </a:pPr>
            <a:r>
              <a:rPr lang="fr-FR" dirty="0"/>
              <a:t>3- Dans le même fichier exporter-la, que le </a:t>
            </a:r>
            <a:r>
              <a:rPr lang="fr-FR" dirty="0" err="1"/>
              <a:t>reducer</a:t>
            </a:r>
            <a:r>
              <a:rPr lang="fr-FR" dirty="0"/>
              <a:t> et le container puisse y avoir accès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B480FA-B436-4CC8-8FE8-674013EE47EA}"/>
              </a:ext>
            </a:extLst>
          </p:cNvPr>
          <p:cNvSpPr txBox="1"/>
          <p:nvPr/>
        </p:nvSpPr>
        <p:spPr>
          <a:xfrm>
            <a:off x="2384853" y="671847"/>
            <a:ext cx="932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Créer le action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48BA807-EE2C-4E1F-8B90-26ECEB84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91" y="2520799"/>
            <a:ext cx="5000625" cy="15811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3E78986-77ED-4D61-AD60-3ECE38E1DFCC}"/>
              </a:ext>
            </a:extLst>
          </p:cNvPr>
          <p:cNvSpPr txBox="1"/>
          <p:nvPr/>
        </p:nvSpPr>
        <p:spPr>
          <a:xfrm>
            <a:off x="2384853" y="4395349"/>
            <a:ext cx="932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Créer le </a:t>
            </a:r>
            <a:r>
              <a:rPr lang="fr-FR" sz="2000" b="1" dirty="0" err="1"/>
              <a:t>réducer</a:t>
            </a:r>
            <a:endParaRPr lang="fr-FR" sz="20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1F61D1-A4C9-491F-AAED-5BF181FC4A99}"/>
              </a:ext>
            </a:extLst>
          </p:cNvPr>
          <p:cNvSpPr txBox="1"/>
          <p:nvPr/>
        </p:nvSpPr>
        <p:spPr>
          <a:xfrm>
            <a:off x="2384853" y="4847574"/>
            <a:ext cx="9329351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1- Importez l’action que vous venez de créer et de rendre disponible via export</a:t>
            </a:r>
          </a:p>
          <a:p>
            <a:pPr>
              <a:lnSpc>
                <a:spcPct val="150000"/>
              </a:lnSpc>
            </a:pPr>
            <a:r>
              <a:rPr lang="fr-FR" dirty="0"/>
              <a:t>2- Créez une </a:t>
            </a:r>
            <a:r>
              <a:rPr lang="fr-FR" dirty="0" err="1"/>
              <a:t>const</a:t>
            </a:r>
            <a:r>
              <a:rPr lang="fr-FR" dirty="0"/>
              <a:t> </a:t>
            </a:r>
            <a:r>
              <a:rPr lang="fr-FR" dirty="0" err="1"/>
              <a:t>initialState</a:t>
            </a:r>
            <a:r>
              <a:rPr lang="fr-FR" dirty="0"/>
              <a:t> égale à un objet contenant la variable </a:t>
            </a:r>
            <a:r>
              <a:rPr lang="fr-FR" dirty="0" err="1"/>
              <a:t>bool</a:t>
            </a:r>
            <a:r>
              <a:rPr lang="fr-FR" dirty="0"/>
              <a:t> : light</a:t>
            </a:r>
          </a:p>
          <a:p>
            <a:pPr>
              <a:lnSpc>
                <a:spcPct val="150000"/>
              </a:lnSpc>
            </a:pPr>
            <a:r>
              <a:rPr lang="fr-FR" dirty="0"/>
              <a:t>3- Créez une </a:t>
            </a:r>
            <a:r>
              <a:rPr lang="fr-FR" dirty="0" err="1"/>
              <a:t>const</a:t>
            </a:r>
            <a:r>
              <a:rPr lang="fr-FR" dirty="0"/>
              <a:t> </a:t>
            </a:r>
            <a:r>
              <a:rPr lang="fr-FR" dirty="0" err="1"/>
              <a:t>reducer</a:t>
            </a:r>
            <a:r>
              <a:rPr lang="fr-FR" dirty="0"/>
              <a:t>, </a:t>
            </a:r>
            <a:r>
              <a:rPr lang="fr-FR" dirty="0" err="1"/>
              <a:t>egale</a:t>
            </a:r>
            <a:r>
              <a:rPr lang="fr-FR" dirty="0"/>
              <a:t> à un fonction fléchée, prenant comme paramètre le state = </a:t>
            </a:r>
            <a:r>
              <a:rPr lang="fr-FR" dirty="0" err="1"/>
              <a:t>initialState</a:t>
            </a:r>
            <a:r>
              <a:rPr lang="fr-FR" dirty="0"/>
              <a:t> et action={}, qui retourne l’inverse de light dans le state, si l’action type est </a:t>
            </a:r>
            <a:r>
              <a:rPr lang="fr-FR" dirty="0" err="1"/>
              <a:t>toggle_light</a:t>
            </a:r>
            <a:r>
              <a:rPr lang="fr-FR" dirty="0"/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F23992-E251-4816-8C8F-1325134D560E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89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F4F807-5D86-43C1-B03E-B9B0A4A3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747" y="1009650"/>
            <a:ext cx="5276850" cy="48387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58E7959-7965-46A6-8F18-92121663D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52" r="13079"/>
          <a:stretch/>
        </p:blipFill>
        <p:spPr>
          <a:xfrm>
            <a:off x="2640228" y="1834978"/>
            <a:ext cx="3163330" cy="3188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21F3C41-B790-45DF-83DE-53101717F189}"/>
              </a:ext>
            </a:extLst>
          </p:cNvPr>
          <p:cNvSpPr txBox="1"/>
          <p:nvPr/>
        </p:nvSpPr>
        <p:spPr>
          <a:xfrm>
            <a:off x="2187145" y="875489"/>
            <a:ext cx="3114429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Reducer</a:t>
            </a:r>
            <a:endParaRPr lang="fr-FR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F8E630-EC9F-4CFC-BCE3-4DA777ED7992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390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FD893D1-B368-4092-A8C4-8F931A0C5C21}"/>
              </a:ext>
            </a:extLst>
          </p:cNvPr>
          <p:cNvSpPr txBox="1"/>
          <p:nvPr/>
        </p:nvSpPr>
        <p:spPr>
          <a:xfrm>
            <a:off x="2384852" y="1071957"/>
            <a:ext cx="9329351" cy="527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1- </a:t>
            </a:r>
            <a:r>
              <a:rPr lang="fr-FR" sz="1600" dirty="0"/>
              <a:t>Créer dans le dossier containers un fichier App.js</a:t>
            </a:r>
          </a:p>
          <a:p>
            <a:pPr algn="just">
              <a:lnSpc>
                <a:spcPct val="150000"/>
              </a:lnSpc>
            </a:pPr>
            <a:r>
              <a:rPr lang="fr-FR" sz="1600" dirty="0"/>
              <a:t>2- Importer </a:t>
            </a:r>
            <a:r>
              <a:rPr lang="fr-FR" sz="1400" b="1" i="1" dirty="0" err="1"/>
              <a:t>connect</a:t>
            </a:r>
            <a:r>
              <a:rPr lang="fr-FR" sz="1600" dirty="0"/>
              <a:t> de ‘</a:t>
            </a:r>
            <a:r>
              <a:rPr lang="fr-FR" sz="1600" dirty="0" err="1"/>
              <a:t>react-redux</a:t>
            </a:r>
            <a:r>
              <a:rPr lang="fr-FR" sz="1600" dirty="0"/>
              <a:t> ’</a:t>
            </a:r>
          </a:p>
          <a:p>
            <a:pPr algn="just">
              <a:lnSpc>
                <a:spcPct val="150000"/>
              </a:lnSpc>
            </a:pPr>
            <a:r>
              <a:rPr lang="fr-FR" sz="1600" dirty="0"/>
              <a:t>3- Importer votre composant que l’on veut lier</a:t>
            </a:r>
          </a:p>
          <a:p>
            <a:pPr algn="just">
              <a:lnSpc>
                <a:spcPct val="150000"/>
              </a:lnSpc>
            </a:pPr>
            <a:r>
              <a:rPr lang="fr-FR" sz="1600" dirty="0"/>
              <a:t>4- Importez l’action </a:t>
            </a:r>
          </a:p>
          <a:p>
            <a:pPr algn="just">
              <a:lnSpc>
                <a:spcPct val="150000"/>
              </a:lnSpc>
            </a:pPr>
            <a:endParaRPr lang="fr-FR" sz="1600" dirty="0"/>
          </a:p>
          <a:p>
            <a:pPr algn="just">
              <a:lnSpc>
                <a:spcPct val="150000"/>
              </a:lnSpc>
            </a:pPr>
            <a:r>
              <a:rPr lang="fr-FR" sz="1600" dirty="0"/>
              <a:t>5- Créez une </a:t>
            </a:r>
            <a:r>
              <a:rPr lang="fr-FR" sz="1400" b="1" i="1" dirty="0" err="1"/>
              <a:t>const</a:t>
            </a:r>
            <a:r>
              <a:rPr lang="fr-FR" sz="1400" b="1" i="1" dirty="0"/>
              <a:t> </a:t>
            </a:r>
            <a:r>
              <a:rPr lang="fr-FR" sz="1400" b="1" i="1" dirty="0" err="1"/>
              <a:t>mapStateToProps</a:t>
            </a:r>
            <a:r>
              <a:rPr lang="fr-FR" sz="1600" dirty="0"/>
              <a:t>, égale à une fonction fléchée, prenant en paramètre le state, retournant un objet avec un élément de clé « light » et de valeur égale à l’attribut light du state.</a:t>
            </a:r>
          </a:p>
          <a:p>
            <a:pPr algn="just">
              <a:lnSpc>
                <a:spcPct val="150000"/>
              </a:lnSpc>
            </a:pPr>
            <a:br>
              <a:rPr lang="fr-FR" sz="1600" dirty="0"/>
            </a:br>
            <a:r>
              <a:rPr lang="fr-FR" sz="1600" dirty="0"/>
              <a:t>6- Créez une </a:t>
            </a:r>
            <a:r>
              <a:rPr lang="fr-FR" sz="1400" b="1" i="1" dirty="0" err="1"/>
              <a:t>const</a:t>
            </a:r>
            <a:r>
              <a:rPr lang="fr-FR" sz="1400" b="1" i="1" dirty="0"/>
              <a:t> </a:t>
            </a:r>
            <a:r>
              <a:rPr lang="fr-FR" sz="1400" b="1" i="1" dirty="0" err="1"/>
              <a:t>mapDispatchToProps</a:t>
            </a:r>
            <a:r>
              <a:rPr lang="fr-FR" sz="1600" dirty="0"/>
              <a:t>, égale à une fonction fléchée, prenant en paramètre le dispatch, retournant un objet avec un élément de clé « </a:t>
            </a:r>
            <a:r>
              <a:rPr lang="fr-FR" sz="1600" dirty="0" err="1"/>
              <a:t>toggleLight</a:t>
            </a:r>
            <a:r>
              <a:rPr lang="fr-FR" sz="1600" dirty="0"/>
              <a:t> » et de valeur égale une fonction ne prenant pas de paramètre, renvoyant une instance de dispatch, prenant en paramètre l’instance de la fonction </a:t>
            </a:r>
            <a:r>
              <a:rPr lang="fr-FR" sz="1600" dirty="0" err="1"/>
              <a:t>toggleLight</a:t>
            </a:r>
            <a:r>
              <a:rPr lang="fr-FR" sz="1600" dirty="0"/>
              <a:t>.</a:t>
            </a:r>
          </a:p>
          <a:p>
            <a:pPr algn="just">
              <a:lnSpc>
                <a:spcPct val="150000"/>
              </a:lnSpc>
            </a:pPr>
            <a:endParaRPr lang="fr-FR" sz="1600" dirty="0"/>
          </a:p>
          <a:p>
            <a:pPr algn="just">
              <a:lnSpc>
                <a:spcPct val="150000"/>
              </a:lnSpc>
            </a:pPr>
            <a:r>
              <a:rPr lang="fr-FR" sz="1600" dirty="0"/>
              <a:t>7- Faite un export default de l’instance de </a:t>
            </a:r>
            <a:r>
              <a:rPr lang="fr-FR" sz="1400" b="1" i="1" dirty="0" err="1"/>
              <a:t>connect</a:t>
            </a:r>
            <a:r>
              <a:rPr lang="fr-FR" sz="1600" dirty="0"/>
              <a:t>, </a:t>
            </a:r>
            <a:r>
              <a:rPr lang="fr-FR" sz="1600" dirty="0" err="1"/>
              <a:t>prennant</a:t>
            </a:r>
            <a:r>
              <a:rPr lang="fr-FR" sz="1600" dirty="0"/>
              <a:t> en paramètre </a:t>
            </a:r>
            <a:r>
              <a:rPr lang="fr-FR" sz="1400" b="1" i="1" dirty="0" err="1"/>
              <a:t>mapStateToProps</a:t>
            </a:r>
            <a:r>
              <a:rPr lang="fr-FR" sz="1600" dirty="0"/>
              <a:t> et </a:t>
            </a:r>
            <a:r>
              <a:rPr lang="fr-FR" sz="1400" b="1" i="1" dirty="0" err="1"/>
              <a:t>mapDispatchToProps</a:t>
            </a:r>
            <a:r>
              <a:rPr lang="fr-FR" sz="1600" dirty="0"/>
              <a:t> puis composé avec app ( f(x)(y) </a:t>
            </a:r>
            <a:r>
              <a:rPr lang="fr-FR" sz="1600" dirty="0" err="1"/>
              <a:t>currying</a:t>
            </a:r>
            <a:r>
              <a:rPr lang="fr-FR" sz="16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B480FA-B436-4CC8-8FE8-674013EE47EA}"/>
              </a:ext>
            </a:extLst>
          </p:cNvPr>
          <p:cNvSpPr txBox="1"/>
          <p:nvPr/>
        </p:nvSpPr>
        <p:spPr>
          <a:xfrm>
            <a:off x="2384853" y="671847"/>
            <a:ext cx="932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Créer le container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72118D-7DD4-4F3A-A0FA-102BD7998FF9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781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72366-FAAB-4A95-99C6-E254E7D5540E}"/>
              </a:ext>
            </a:extLst>
          </p:cNvPr>
          <p:cNvSpPr txBox="1"/>
          <p:nvPr/>
        </p:nvSpPr>
        <p:spPr>
          <a:xfrm>
            <a:off x="2384854" y="148627"/>
            <a:ext cx="932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Practice Time !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1395C0C-91DF-4A07-B396-928C3586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22" y="848690"/>
            <a:ext cx="5382390" cy="5222404"/>
          </a:xfrm>
          <a:prstGeom prst="rect">
            <a:avLst/>
          </a:prstGeom>
        </p:spPr>
      </p:pic>
      <p:pic>
        <p:nvPicPr>
          <p:cNvPr id="7170" name="Picture 2" descr="https://png2.kisspng.com/sh/468274bf78ee5dd716d57fb8fafd88c3/L0KzQYm3VcAyN5ltiZH0aYP2gLBuTgN1fZJ3jJ99aHWwfbr1if9vNZN0ep99aHWwfbr1if9vNap0jeZAYnWwfbr1if9ve15sRadqZUjkQoG9VMg5QZI8RqQENEG6RoG7UcUzPWIATaQCMEK8R4K1kP5o/kisspng-stuart-the-minion-bob-the-minion-youtube-minions-g-5ae8a2064889a7.2941760415251952702971.png">
            <a:extLst>
              <a:ext uri="{FF2B5EF4-FFF2-40B4-BE49-F238E27FC236}">
                <a16:creationId xmlns:a16="http://schemas.microsoft.com/office/drawing/2014/main" id="{E6F9625C-2F32-4519-BA30-5929348D5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12" y="1306116"/>
            <a:ext cx="4245768" cy="424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9B24C22-41B2-4DB5-9B4C-027DBAF588C5}"/>
              </a:ext>
            </a:extLst>
          </p:cNvPr>
          <p:cNvSpPr txBox="1"/>
          <p:nvPr/>
        </p:nvSpPr>
        <p:spPr>
          <a:xfrm>
            <a:off x="8257204" y="799292"/>
            <a:ext cx="3114429" cy="37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Container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A7A7CCB-B765-46BC-BB75-5C1F348E573F}"/>
              </a:ext>
            </a:extLst>
          </p:cNvPr>
          <p:cNvSpPr txBox="1"/>
          <p:nvPr/>
        </p:nvSpPr>
        <p:spPr>
          <a:xfrm>
            <a:off x="-39375" y="204405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20245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5038</TotalTime>
  <Words>1563</Words>
  <Application>Microsoft Office PowerPoint</Application>
  <PresentationFormat>Grand écran</PresentationFormat>
  <Paragraphs>277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41</vt:i4>
      </vt:variant>
    </vt:vector>
  </HeadingPairs>
  <TitlesOfParts>
    <vt:vector size="51" baseType="lpstr">
      <vt:lpstr>Arial</vt:lpstr>
      <vt:lpstr>Arial</vt:lpstr>
      <vt:lpstr>Calibri</vt:lpstr>
      <vt:lpstr>Calibri Light</vt:lpstr>
      <vt:lpstr>Cambria</vt:lpstr>
      <vt:lpstr>Wingdings</vt:lpstr>
      <vt:lpstr>Thème Office</vt:lpstr>
      <vt:lpstr>1_Thème Office</vt:lpstr>
      <vt:lpstr>Conception personnalisée</vt:lpstr>
      <vt:lpstr>2_Thème Office</vt:lpstr>
      <vt:lpstr>J - 7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 kirk</dc:creator>
  <cp:lastModifiedBy>AXEL KIRK</cp:lastModifiedBy>
  <cp:revision>108</cp:revision>
  <dcterms:created xsi:type="dcterms:W3CDTF">2018-11-19T06:46:29Z</dcterms:created>
  <dcterms:modified xsi:type="dcterms:W3CDTF">2019-03-22T15:40:06Z</dcterms:modified>
</cp:coreProperties>
</file>